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4.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6" r:id="rId2"/>
    <p:sldMasterId id="2147483832" r:id="rId3"/>
    <p:sldMasterId id="2147483918" r:id="rId4"/>
  </p:sldMasterIdLst>
  <p:notesMasterIdLst>
    <p:notesMasterId r:id="rId71"/>
  </p:notesMasterIdLst>
  <p:sldIdLst>
    <p:sldId id="257" r:id="rId5"/>
    <p:sldId id="295" r:id="rId6"/>
    <p:sldId id="737" r:id="rId7"/>
    <p:sldId id="339" r:id="rId8"/>
    <p:sldId id="921" r:id="rId9"/>
    <p:sldId id="922" r:id="rId10"/>
    <p:sldId id="923" r:id="rId11"/>
    <p:sldId id="924" r:id="rId12"/>
    <p:sldId id="925" r:id="rId13"/>
    <p:sldId id="926" r:id="rId14"/>
    <p:sldId id="929" r:id="rId15"/>
    <p:sldId id="931" r:id="rId16"/>
    <p:sldId id="928" r:id="rId17"/>
    <p:sldId id="932" r:id="rId18"/>
    <p:sldId id="933" r:id="rId19"/>
    <p:sldId id="935" r:id="rId20"/>
    <p:sldId id="938" r:id="rId21"/>
    <p:sldId id="927" r:id="rId22"/>
    <p:sldId id="944" r:id="rId23"/>
    <p:sldId id="937" r:id="rId24"/>
    <p:sldId id="939" r:id="rId25"/>
    <p:sldId id="941" r:id="rId26"/>
    <p:sldId id="942" r:id="rId27"/>
    <p:sldId id="943" r:id="rId28"/>
    <p:sldId id="320" r:id="rId29"/>
    <p:sldId id="945" r:id="rId30"/>
    <p:sldId id="946" r:id="rId31"/>
    <p:sldId id="947" r:id="rId32"/>
    <p:sldId id="948" r:id="rId33"/>
    <p:sldId id="949" r:id="rId34"/>
    <p:sldId id="950" r:id="rId35"/>
    <p:sldId id="951" r:id="rId36"/>
    <p:sldId id="952" r:id="rId37"/>
    <p:sldId id="954" r:id="rId38"/>
    <p:sldId id="955" r:id="rId39"/>
    <p:sldId id="1011" r:id="rId40"/>
    <p:sldId id="956" r:id="rId41"/>
    <p:sldId id="958" r:id="rId42"/>
    <p:sldId id="961" r:id="rId43"/>
    <p:sldId id="962" r:id="rId44"/>
    <p:sldId id="1014" r:id="rId45"/>
    <p:sldId id="964" r:id="rId46"/>
    <p:sldId id="965" r:id="rId47"/>
    <p:sldId id="966" r:id="rId48"/>
    <p:sldId id="967" r:id="rId49"/>
    <p:sldId id="1012" r:id="rId50"/>
    <p:sldId id="968" r:id="rId51"/>
    <p:sldId id="970" r:id="rId52"/>
    <p:sldId id="969" r:id="rId53"/>
    <p:sldId id="971" r:id="rId54"/>
    <p:sldId id="972" r:id="rId55"/>
    <p:sldId id="973" r:id="rId56"/>
    <p:sldId id="974" r:id="rId57"/>
    <p:sldId id="976" r:id="rId58"/>
    <p:sldId id="977" r:id="rId59"/>
    <p:sldId id="978" r:id="rId60"/>
    <p:sldId id="979" r:id="rId61"/>
    <p:sldId id="980" r:id="rId62"/>
    <p:sldId id="984" r:id="rId63"/>
    <p:sldId id="981" r:id="rId64"/>
    <p:sldId id="985" r:id="rId65"/>
    <p:sldId id="1010" r:id="rId66"/>
    <p:sldId id="994" r:id="rId67"/>
    <p:sldId id="995" r:id="rId68"/>
    <p:sldId id="997" r:id="rId69"/>
    <p:sldId id="32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ran" initials="NT" lastIdx="1" clrIdx="0">
    <p:extLst>
      <p:ext uri="{19B8F6BF-5375-455C-9EA6-DF929625EA0E}">
        <p15:presenceInfo xmlns:p15="http://schemas.microsoft.com/office/powerpoint/2012/main" userId="319c577134a161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4D"/>
    <a:srgbClr val="FFC44D"/>
    <a:srgbClr val="E5B345"/>
    <a:srgbClr val="F2BB54"/>
    <a:srgbClr val="ED9EA4"/>
    <a:srgbClr val="FEE6E6"/>
    <a:srgbClr val="83CA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72" autoAdjust="0"/>
    <p:restoredTop sz="95226" autoAdjust="0"/>
  </p:normalViewPr>
  <p:slideViewPr>
    <p:cSldViewPr snapToGrid="0">
      <p:cViewPr varScale="1">
        <p:scale>
          <a:sx n="85" d="100"/>
          <a:sy n="85" d="100"/>
        </p:scale>
        <p:origin x="58" y="72"/>
      </p:cViewPr>
      <p:guideLst/>
    </p:cSldViewPr>
  </p:slideViewPr>
  <p:notesTextViewPr>
    <p:cViewPr>
      <p:scale>
        <a:sx n="3" d="2"/>
        <a:sy n="3" d="2"/>
      </p:scale>
      <p:origin x="0" y="0"/>
    </p:cViewPr>
  </p:notesTextViewPr>
  <p:sorterViewPr>
    <p:cViewPr>
      <p:scale>
        <a:sx n="100" d="100"/>
        <a:sy n="100" d="100"/>
      </p:scale>
      <p:origin x="0" y="-10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842D5-09B4-4843-8C0B-ECC77C39F206}" type="datetimeFigureOut">
              <a:rPr lang="en-US" smtClean="0"/>
              <a:t>15/02/2021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BDF32-C49B-49DC-9D74-9D7E2C11299A}" type="slidenum">
              <a:rPr lang="en-US" smtClean="0"/>
              <a:t>‹#›</a:t>
            </a:fld>
            <a:endParaRPr lang="en-US"/>
          </a:p>
        </p:txBody>
      </p:sp>
    </p:spTree>
    <p:extLst>
      <p:ext uri="{BB962C8B-B14F-4D97-AF65-F5344CB8AC3E}">
        <p14:creationId xmlns:p14="http://schemas.microsoft.com/office/powerpoint/2010/main" val="38929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a:t>
            </a:fld>
            <a:endParaRPr lang="en-US"/>
          </a:p>
        </p:txBody>
      </p:sp>
    </p:spTree>
    <p:extLst>
      <p:ext uri="{BB962C8B-B14F-4D97-AF65-F5344CB8AC3E}">
        <p14:creationId xmlns:p14="http://schemas.microsoft.com/office/powerpoint/2010/main" val="326459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15</a:t>
            </a:fld>
            <a:endParaRPr lang="en-US"/>
          </a:p>
        </p:txBody>
      </p:sp>
    </p:spTree>
    <p:extLst>
      <p:ext uri="{BB962C8B-B14F-4D97-AF65-F5344CB8AC3E}">
        <p14:creationId xmlns:p14="http://schemas.microsoft.com/office/powerpoint/2010/main" val="3617024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16</a:t>
            </a:fld>
            <a:endParaRPr lang="en-US"/>
          </a:p>
        </p:txBody>
      </p:sp>
    </p:spTree>
    <p:extLst>
      <p:ext uri="{BB962C8B-B14F-4D97-AF65-F5344CB8AC3E}">
        <p14:creationId xmlns:p14="http://schemas.microsoft.com/office/powerpoint/2010/main" val="4061962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18</a:t>
            </a:fld>
            <a:endParaRPr lang="en-US"/>
          </a:p>
        </p:txBody>
      </p:sp>
    </p:spTree>
    <p:extLst>
      <p:ext uri="{BB962C8B-B14F-4D97-AF65-F5344CB8AC3E}">
        <p14:creationId xmlns:p14="http://schemas.microsoft.com/office/powerpoint/2010/main" val="3665584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22</a:t>
            </a:fld>
            <a:endParaRPr lang="en-US"/>
          </a:p>
        </p:txBody>
      </p:sp>
    </p:spTree>
    <p:extLst>
      <p:ext uri="{BB962C8B-B14F-4D97-AF65-F5344CB8AC3E}">
        <p14:creationId xmlns:p14="http://schemas.microsoft.com/office/powerpoint/2010/main" val="3892775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23</a:t>
            </a:fld>
            <a:endParaRPr lang="en-US"/>
          </a:p>
        </p:txBody>
      </p:sp>
    </p:spTree>
    <p:extLst>
      <p:ext uri="{BB962C8B-B14F-4D97-AF65-F5344CB8AC3E}">
        <p14:creationId xmlns:p14="http://schemas.microsoft.com/office/powerpoint/2010/main" val="65459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24</a:t>
            </a:fld>
            <a:endParaRPr lang="en-US"/>
          </a:p>
        </p:txBody>
      </p:sp>
    </p:spTree>
    <p:extLst>
      <p:ext uri="{BB962C8B-B14F-4D97-AF65-F5344CB8AC3E}">
        <p14:creationId xmlns:p14="http://schemas.microsoft.com/office/powerpoint/2010/main" val="3863407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26</a:t>
            </a:fld>
            <a:endParaRPr lang="en-US"/>
          </a:p>
        </p:txBody>
      </p:sp>
    </p:spTree>
    <p:extLst>
      <p:ext uri="{BB962C8B-B14F-4D97-AF65-F5344CB8AC3E}">
        <p14:creationId xmlns:p14="http://schemas.microsoft.com/office/powerpoint/2010/main" val="3863407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292B2C"/>
                </a:solidFill>
                <a:effectLst/>
                <a:latin typeface="Open Sans" panose="020B0606030504020204" pitchFamily="34" charset="0"/>
              </a:rPr>
              <a:t>this chính là </a:t>
            </a:r>
            <a:r>
              <a:rPr lang="vi-VN" b="1" i="0" dirty="0">
                <a:solidFill>
                  <a:srgbClr val="292B2C"/>
                </a:solidFill>
                <a:effectLst/>
                <a:latin typeface="Open Sans" panose="020B0606030504020204" pitchFamily="34" charset="0"/>
              </a:rPr>
              <a:t>context</a:t>
            </a:r>
            <a:r>
              <a:rPr lang="vi-VN" b="0" i="0" dirty="0">
                <a:solidFill>
                  <a:srgbClr val="292B2C"/>
                </a:solidFill>
                <a:effectLst/>
                <a:latin typeface="Open Sans" panose="020B0606030504020204" pitchFamily="34" charset="0"/>
              </a:rPr>
              <a:t> ( ngữ cảnh ) của nơi mà </a:t>
            </a:r>
            <a:r>
              <a:rPr lang="vi-VN" b="1" i="0" dirty="0">
                <a:solidFill>
                  <a:srgbClr val="292B2C"/>
                </a:solidFill>
                <a:effectLst/>
                <a:latin typeface="Open Sans" panose="020B0606030504020204" pitchFamily="34" charset="0"/>
              </a:rPr>
              <a:t>function</a:t>
            </a:r>
            <a:r>
              <a:rPr lang="vi-VN" b="0" i="0" dirty="0">
                <a:solidFill>
                  <a:srgbClr val="292B2C"/>
                </a:solidFill>
                <a:effectLst/>
                <a:latin typeface="Open Sans" panose="020B0606030504020204" pitchFamily="34" charset="0"/>
              </a:rPr>
              <a:t> có chứa từ khóa this gọi.</a:t>
            </a:r>
          </a:p>
          <a:p>
            <a:pPr algn="l">
              <a:buFont typeface="Arial" panose="020B0604020202020204" pitchFamily="34" charset="0"/>
              <a:buChar char="•"/>
            </a:pPr>
            <a:r>
              <a:rPr lang="vi-VN" b="0" i="0" dirty="0">
                <a:solidFill>
                  <a:srgbClr val="292B2C"/>
                </a:solidFill>
                <a:effectLst/>
                <a:latin typeface="Open Sans" panose="020B0606030504020204" pitchFamily="34" charset="0"/>
              </a:rPr>
              <a:t>có 2 loại </a:t>
            </a:r>
            <a:r>
              <a:rPr lang="vi-VN" b="1" i="0" dirty="0">
                <a:solidFill>
                  <a:srgbClr val="292B2C"/>
                </a:solidFill>
                <a:effectLst/>
                <a:latin typeface="Open Sans" panose="020B0606030504020204" pitchFamily="34" charset="0"/>
              </a:rPr>
              <a:t>context</a:t>
            </a:r>
            <a:r>
              <a:rPr lang="vi-VN" b="0" i="0" dirty="0">
                <a:solidFill>
                  <a:srgbClr val="292B2C"/>
                </a:solidFill>
                <a:effectLst/>
                <a:latin typeface="Open Sans" panose="020B0606030504020204" pitchFamily="34" charset="0"/>
              </a:rPr>
              <a:t> đối với từ khóa this : </a:t>
            </a:r>
            <a:r>
              <a:rPr lang="vi-VN" b="1" i="0" dirty="0">
                <a:solidFill>
                  <a:srgbClr val="292B2C"/>
                </a:solidFill>
                <a:effectLst/>
                <a:latin typeface="Open Sans" panose="020B0606030504020204" pitchFamily="34" charset="0"/>
              </a:rPr>
              <a:t>Object</a:t>
            </a:r>
            <a:r>
              <a:rPr lang="vi-VN" b="0" i="0" dirty="0">
                <a:solidFill>
                  <a:srgbClr val="292B2C"/>
                </a:solidFill>
                <a:effectLst/>
                <a:latin typeface="Open Sans" panose="020B0606030504020204" pitchFamily="34" charset="0"/>
              </a:rPr>
              <a:t> chứa </a:t>
            </a:r>
            <a:r>
              <a:rPr lang="vi-VN" b="1" i="0" dirty="0">
                <a:solidFill>
                  <a:srgbClr val="292B2C"/>
                </a:solidFill>
                <a:effectLst/>
                <a:latin typeface="Open Sans" panose="020B0606030504020204" pitchFamily="34" charset="0"/>
              </a:rPr>
              <a:t>method</a:t>
            </a:r>
            <a:r>
              <a:rPr lang="vi-VN" b="0" i="0" dirty="0">
                <a:solidFill>
                  <a:srgbClr val="292B2C"/>
                </a:solidFill>
                <a:effectLst/>
                <a:latin typeface="Open Sans" panose="020B0606030504020204" pitchFamily="34" charset="0"/>
              </a:rPr>
              <a:t> được gọi hoặc </a:t>
            </a:r>
            <a:r>
              <a:rPr lang="vi-VN" b="1" i="0" dirty="0">
                <a:solidFill>
                  <a:srgbClr val="292B2C"/>
                </a:solidFill>
                <a:effectLst/>
                <a:latin typeface="Open Sans" panose="020B0606030504020204" pitchFamily="34" charset="0"/>
              </a:rPr>
              <a:t>Global</a:t>
            </a:r>
            <a:r>
              <a:rPr lang="vi-VN" b="0" i="0" dirty="0">
                <a:solidFill>
                  <a:srgbClr val="292B2C"/>
                </a:solidFill>
                <a:effectLst/>
                <a:latin typeface="Open Sans" panose="020B0606030504020204" pitchFamily="34" charset="0"/>
              </a:rPr>
              <a:t>, không còn gì nữa cả.</a:t>
            </a:r>
          </a:p>
          <a:p>
            <a:pPr algn="l">
              <a:buFont typeface="Arial" panose="020B0604020202020204" pitchFamily="34" charset="0"/>
              <a:buChar char="•"/>
            </a:pPr>
            <a:r>
              <a:rPr lang="vi-VN" b="0" i="0" dirty="0">
                <a:solidFill>
                  <a:srgbClr val="292B2C"/>
                </a:solidFill>
                <a:effectLst/>
                <a:latin typeface="Open Sans" panose="020B0606030504020204" pitchFamily="34" charset="0"/>
              </a:rPr>
              <a:t>Vậy nên khi gặp this bạn đừng quan tâm đến nó là cái gì ? mà chỉ quan tâm đến cái nơi gọi </a:t>
            </a:r>
            <a:r>
              <a:rPr lang="vi-VN" b="1" i="0" dirty="0">
                <a:solidFill>
                  <a:srgbClr val="292B2C"/>
                </a:solidFill>
                <a:effectLst/>
                <a:latin typeface="Open Sans" panose="020B0606030504020204" pitchFamily="34" charset="0"/>
              </a:rPr>
              <a:t>function</a:t>
            </a:r>
            <a:r>
              <a:rPr lang="vi-VN" b="0" i="0" dirty="0">
                <a:solidFill>
                  <a:srgbClr val="292B2C"/>
                </a:solidFill>
                <a:effectLst/>
                <a:latin typeface="Open Sans" panose="020B0606030504020204" pitchFamily="34" charset="0"/>
              </a:rPr>
              <a:t> chứa nó.</a:t>
            </a:r>
          </a:p>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27</a:t>
            </a:fld>
            <a:endParaRPr lang="en-US"/>
          </a:p>
        </p:txBody>
      </p:sp>
    </p:spTree>
    <p:extLst>
      <p:ext uri="{BB962C8B-B14F-4D97-AF65-F5344CB8AC3E}">
        <p14:creationId xmlns:p14="http://schemas.microsoft.com/office/powerpoint/2010/main" val="3826247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28</a:t>
            </a:fld>
            <a:endParaRPr lang="en-US"/>
          </a:p>
        </p:txBody>
      </p:sp>
    </p:spTree>
    <p:extLst>
      <p:ext uri="{BB962C8B-B14F-4D97-AF65-F5344CB8AC3E}">
        <p14:creationId xmlns:p14="http://schemas.microsoft.com/office/powerpoint/2010/main" val="4012819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29</a:t>
            </a:fld>
            <a:endParaRPr lang="en-US"/>
          </a:p>
        </p:txBody>
      </p:sp>
    </p:spTree>
    <p:extLst>
      <p:ext uri="{BB962C8B-B14F-4D97-AF65-F5344CB8AC3E}">
        <p14:creationId xmlns:p14="http://schemas.microsoft.com/office/powerpoint/2010/main" val="382624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7</a:t>
            </a:fld>
            <a:endParaRPr lang="en-US"/>
          </a:p>
        </p:txBody>
      </p:sp>
    </p:spTree>
    <p:extLst>
      <p:ext uri="{BB962C8B-B14F-4D97-AF65-F5344CB8AC3E}">
        <p14:creationId xmlns:p14="http://schemas.microsoft.com/office/powerpoint/2010/main" val="200388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30</a:t>
            </a:fld>
            <a:endParaRPr lang="en-US"/>
          </a:p>
        </p:txBody>
      </p:sp>
    </p:spTree>
    <p:extLst>
      <p:ext uri="{BB962C8B-B14F-4D97-AF65-F5344CB8AC3E}">
        <p14:creationId xmlns:p14="http://schemas.microsoft.com/office/powerpoint/2010/main" val="1194008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31</a:t>
            </a:fld>
            <a:endParaRPr lang="en-US"/>
          </a:p>
        </p:txBody>
      </p:sp>
    </p:spTree>
    <p:extLst>
      <p:ext uri="{BB962C8B-B14F-4D97-AF65-F5344CB8AC3E}">
        <p14:creationId xmlns:p14="http://schemas.microsoft.com/office/powerpoint/2010/main" val="1771251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32</a:t>
            </a:fld>
            <a:endParaRPr lang="en-US"/>
          </a:p>
        </p:txBody>
      </p:sp>
    </p:spTree>
    <p:extLst>
      <p:ext uri="{BB962C8B-B14F-4D97-AF65-F5344CB8AC3E}">
        <p14:creationId xmlns:p14="http://schemas.microsoft.com/office/powerpoint/2010/main" val="565987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33</a:t>
            </a:fld>
            <a:endParaRPr lang="en-US"/>
          </a:p>
        </p:txBody>
      </p:sp>
    </p:spTree>
    <p:extLst>
      <p:ext uri="{BB962C8B-B14F-4D97-AF65-F5344CB8AC3E}">
        <p14:creationId xmlns:p14="http://schemas.microsoft.com/office/powerpoint/2010/main" val="323537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34</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35</a:t>
            </a:fld>
            <a:endParaRPr lang="en-US"/>
          </a:p>
        </p:txBody>
      </p:sp>
    </p:spTree>
    <p:extLst>
      <p:ext uri="{BB962C8B-B14F-4D97-AF65-F5344CB8AC3E}">
        <p14:creationId xmlns:p14="http://schemas.microsoft.com/office/powerpoint/2010/main" val="773329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36</a:t>
            </a:fld>
            <a:endParaRPr lang="en-US"/>
          </a:p>
        </p:txBody>
      </p:sp>
    </p:spTree>
    <p:extLst>
      <p:ext uri="{BB962C8B-B14F-4D97-AF65-F5344CB8AC3E}">
        <p14:creationId xmlns:p14="http://schemas.microsoft.com/office/powerpoint/2010/main" val="670996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38</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39</a:t>
            </a:fld>
            <a:endParaRPr lang="en-US"/>
          </a:p>
        </p:txBody>
      </p:sp>
    </p:spTree>
    <p:extLst>
      <p:ext uri="{BB962C8B-B14F-4D97-AF65-F5344CB8AC3E}">
        <p14:creationId xmlns:p14="http://schemas.microsoft.com/office/powerpoint/2010/main" val="2980444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41</a:t>
            </a:fld>
            <a:endParaRPr lang="en-US"/>
          </a:p>
        </p:txBody>
      </p:sp>
    </p:spTree>
    <p:extLst>
      <p:ext uri="{BB962C8B-B14F-4D97-AF65-F5344CB8AC3E}">
        <p14:creationId xmlns:p14="http://schemas.microsoft.com/office/powerpoint/2010/main" val="2522206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8</a:t>
            </a:fld>
            <a:endParaRPr lang="en-US"/>
          </a:p>
        </p:txBody>
      </p:sp>
    </p:spTree>
    <p:extLst>
      <p:ext uri="{BB962C8B-B14F-4D97-AF65-F5344CB8AC3E}">
        <p14:creationId xmlns:p14="http://schemas.microsoft.com/office/powerpoint/2010/main" val="703646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42</a:t>
            </a:fld>
            <a:endParaRPr lang="en-US"/>
          </a:p>
        </p:txBody>
      </p:sp>
    </p:spTree>
    <p:extLst>
      <p:ext uri="{BB962C8B-B14F-4D97-AF65-F5344CB8AC3E}">
        <p14:creationId xmlns:p14="http://schemas.microsoft.com/office/powerpoint/2010/main" val="2980444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44</a:t>
            </a:fld>
            <a:endParaRPr lang="en-US"/>
          </a:p>
        </p:txBody>
      </p:sp>
    </p:spTree>
    <p:extLst>
      <p:ext uri="{BB962C8B-B14F-4D97-AF65-F5344CB8AC3E}">
        <p14:creationId xmlns:p14="http://schemas.microsoft.com/office/powerpoint/2010/main" val="2587077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45</a:t>
            </a:fld>
            <a:endParaRPr lang="en-US"/>
          </a:p>
        </p:txBody>
      </p:sp>
    </p:spTree>
    <p:extLst>
      <p:ext uri="{BB962C8B-B14F-4D97-AF65-F5344CB8AC3E}">
        <p14:creationId xmlns:p14="http://schemas.microsoft.com/office/powerpoint/2010/main" val="91437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46</a:t>
            </a:fld>
            <a:endParaRPr lang="en-US"/>
          </a:p>
        </p:txBody>
      </p:sp>
    </p:spTree>
    <p:extLst>
      <p:ext uri="{BB962C8B-B14F-4D97-AF65-F5344CB8AC3E}">
        <p14:creationId xmlns:p14="http://schemas.microsoft.com/office/powerpoint/2010/main" val="218879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prstClr val="black">
                    <a:lumMod val="50000"/>
                    <a:lumOff val="50000"/>
                  </a:prstClr>
                </a:solidFill>
              </a:rPr>
              <a:t>Destructuring</a:t>
            </a:r>
            <a:endParaRPr lang="en-US" dirty="0"/>
          </a:p>
        </p:txBody>
      </p:sp>
      <p:sp>
        <p:nvSpPr>
          <p:cNvPr id="4" name="Slide Number Placeholder 3"/>
          <p:cNvSpPr>
            <a:spLocks noGrp="1"/>
          </p:cNvSpPr>
          <p:nvPr>
            <p:ph type="sldNum" sz="quarter" idx="5"/>
          </p:nvPr>
        </p:nvSpPr>
        <p:spPr/>
        <p:txBody>
          <a:bodyPr/>
          <a:lstStyle/>
          <a:p>
            <a:fld id="{9E9BDF32-C49B-49DC-9D74-9D7E2C11299A}" type="slidenum">
              <a:rPr lang="en-US" smtClean="0"/>
              <a:t>47</a:t>
            </a:fld>
            <a:endParaRPr lang="en-US"/>
          </a:p>
        </p:txBody>
      </p:sp>
    </p:spTree>
    <p:extLst>
      <p:ext uri="{BB962C8B-B14F-4D97-AF65-F5344CB8AC3E}">
        <p14:creationId xmlns:p14="http://schemas.microsoft.com/office/powerpoint/2010/main" val="4060054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48</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49</a:t>
            </a:fld>
            <a:endParaRPr lang="en-US"/>
          </a:p>
        </p:txBody>
      </p:sp>
    </p:spTree>
    <p:extLst>
      <p:ext uri="{BB962C8B-B14F-4D97-AF65-F5344CB8AC3E}">
        <p14:creationId xmlns:p14="http://schemas.microsoft.com/office/powerpoint/2010/main" val="2587077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50</a:t>
            </a:fld>
            <a:endParaRPr lang="en-US"/>
          </a:p>
        </p:txBody>
      </p:sp>
    </p:spTree>
    <p:extLst>
      <p:ext uri="{BB962C8B-B14F-4D97-AF65-F5344CB8AC3E}">
        <p14:creationId xmlns:p14="http://schemas.microsoft.com/office/powerpoint/2010/main" val="3002978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51</a:t>
            </a:fld>
            <a:endParaRPr lang="en-US"/>
          </a:p>
        </p:txBody>
      </p:sp>
    </p:spTree>
    <p:extLst>
      <p:ext uri="{BB962C8B-B14F-4D97-AF65-F5344CB8AC3E}">
        <p14:creationId xmlns:p14="http://schemas.microsoft.com/office/powerpoint/2010/main" val="1352249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53</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9</a:t>
            </a:fld>
            <a:endParaRPr lang="en-US"/>
          </a:p>
        </p:txBody>
      </p:sp>
    </p:spTree>
    <p:extLst>
      <p:ext uri="{BB962C8B-B14F-4D97-AF65-F5344CB8AC3E}">
        <p14:creationId xmlns:p14="http://schemas.microsoft.com/office/powerpoint/2010/main" val="37342456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54</a:t>
            </a:fld>
            <a:endParaRPr lang="en-US"/>
          </a:p>
        </p:txBody>
      </p:sp>
    </p:spTree>
    <p:extLst>
      <p:ext uri="{BB962C8B-B14F-4D97-AF65-F5344CB8AC3E}">
        <p14:creationId xmlns:p14="http://schemas.microsoft.com/office/powerpoint/2010/main" val="740931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56</a:t>
            </a:fld>
            <a:endParaRPr lang="en-US"/>
          </a:p>
        </p:txBody>
      </p:sp>
    </p:spTree>
    <p:extLst>
      <p:ext uri="{BB962C8B-B14F-4D97-AF65-F5344CB8AC3E}">
        <p14:creationId xmlns:p14="http://schemas.microsoft.com/office/powerpoint/2010/main" val="654674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57</a:t>
            </a:fld>
            <a:endParaRPr lang="en-US"/>
          </a:p>
        </p:txBody>
      </p:sp>
    </p:spTree>
    <p:extLst>
      <p:ext uri="{BB962C8B-B14F-4D97-AF65-F5344CB8AC3E}">
        <p14:creationId xmlns:p14="http://schemas.microsoft.com/office/powerpoint/2010/main" val="1323291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58</a:t>
            </a:fld>
            <a:endParaRPr lang="en-US"/>
          </a:p>
        </p:txBody>
      </p:sp>
    </p:spTree>
    <p:extLst>
      <p:ext uri="{BB962C8B-B14F-4D97-AF65-F5344CB8AC3E}">
        <p14:creationId xmlns:p14="http://schemas.microsoft.com/office/powerpoint/2010/main" val="16073196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60</a:t>
            </a:fld>
            <a:endParaRPr lang="en-US"/>
          </a:p>
        </p:txBody>
      </p:sp>
    </p:spTree>
    <p:extLst>
      <p:ext uri="{BB962C8B-B14F-4D97-AF65-F5344CB8AC3E}">
        <p14:creationId xmlns:p14="http://schemas.microsoft.com/office/powerpoint/2010/main" val="1022023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61</a:t>
            </a:fld>
            <a:endParaRPr lang="en-US"/>
          </a:p>
        </p:txBody>
      </p:sp>
    </p:spTree>
    <p:extLst>
      <p:ext uri="{BB962C8B-B14F-4D97-AF65-F5344CB8AC3E}">
        <p14:creationId xmlns:p14="http://schemas.microsoft.com/office/powerpoint/2010/main" val="4037532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62</a:t>
            </a:fld>
            <a:endParaRPr lang="en-US"/>
          </a:p>
        </p:txBody>
      </p:sp>
    </p:spTree>
    <p:extLst>
      <p:ext uri="{BB962C8B-B14F-4D97-AF65-F5344CB8AC3E}">
        <p14:creationId xmlns:p14="http://schemas.microsoft.com/office/powerpoint/2010/main" val="8576859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spc="-150" dirty="0">
                <a:solidFill>
                  <a:srgbClr val="FFC44D"/>
                </a:solidFill>
                <a:latin typeface="Montserrat Semibold"/>
              </a:rPr>
              <a:t>ES6 import </a:t>
            </a:r>
            <a:r>
              <a:rPr lang="en-US" sz="1200" spc="-150" dirty="0" err="1">
                <a:solidFill>
                  <a:srgbClr val="FFC44D"/>
                </a:solidFill>
                <a:latin typeface="Montserrat Semibold"/>
              </a:rPr>
              <a:t>và</a:t>
            </a:r>
            <a:r>
              <a:rPr lang="en-US" sz="1200" spc="-150" dirty="0">
                <a:solidFill>
                  <a:srgbClr val="FFC44D"/>
                </a:solidFill>
                <a:latin typeface="Montserrat Semibold"/>
              </a:rPr>
              <a:t> export</a:t>
            </a:r>
          </a:p>
        </p:txBody>
      </p:sp>
      <p:sp>
        <p:nvSpPr>
          <p:cNvPr id="4" name="Slide Number Placeholder 3"/>
          <p:cNvSpPr>
            <a:spLocks noGrp="1"/>
          </p:cNvSpPr>
          <p:nvPr>
            <p:ph type="sldNum" sz="quarter" idx="5"/>
          </p:nvPr>
        </p:nvSpPr>
        <p:spPr/>
        <p:txBody>
          <a:bodyPr/>
          <a:lstStyle/>
          <a:p>
            <a:fld id="{9E9BDF32-C49B-49DC-9D74-9D7E2C11299A}" type="slidenum">
              <a:rPr lang="en-US" smtClean="0"/>
              <a:t>64</a:t>
            </a:fld>
            <a:endParaRPr lang="en-US"/>
          </a:p>
        </p:txBody>
      </p:sp>
    </p:spTree>
    <p:extLst>
      <p:ext uri="{BB962C8B-B14F-4D97-AF65-F5344CB8AC3E}">
        <p14:creationId xmlns:p14="http://schemas.microsoft.com/office/powerpoint/2010/main" val="3846896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65</a:t>
            </a:fld>
            <a:endParaRPr lang="en-US"/>
          </a:p>
        </p:txBody>
      </p:sp>
    </p:spTree>
    <p:extLst>
      <p:ext uri="{BB962C8B-B14F-4D97-AF65-F5344CB8AC3E}">
        <p14:creationId xmlns:p14="http://schemas.microsoft.com/office/powerpoint/2010/main" val="325875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10</a:t>
            </a:fld>
            <a:endParaRPr lang="en-US"/>
          </a:p>
        </p:txBody>
      </p:sp>
    </p:spTree>
    <p:extLst>
      <p:ext uri="{BB962C8B-B14F-4D97-AF65-F5344CB8AC3E}">
        <p14:creationId xmlns:p14="http://schemas.microsoft.com/office/powerpoint/2010/main" val="1359920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11</a:t>
            </a:fld>
            <a:endParaRPr lang="en-US"/>
          </a:p>
        </p:txBody>
      </p:sp>
    </p:spTree>
    <p:extLst>
      <p:ext uri="{BB962C8B-B14F-4D97-AF65-F5344CB8AC3E}">
        <p14:creationId xmlns:p14="http://schemas.microsoft.com/office/powerpoint/2010/main" val="385745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12</a:t>
            </a:fld>
            <a:endParaRPr lang="en-US"/>
          </a:p>
        </p:txBody>
      </p:sp>
    </p:spTree>
    <p:extLst>
      <p:ext uri="{BB962C8B-B14F-4D97-AF65-F5344CB8AC3E}">
        <p14:creationId xmlns:p14="http://schemas.microsoft.com/office/powerpoint/2010/main" val="1087070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13</a:t>
            </a:fld>
            <a:endParaRPr lang="en-US"/>
          </a:p>
        </p:txBody>
      </p:sp>
    </p:spTree>
    <p:extLst>
      <p:ext uri="{BB962C8B-B14F-4D97-AF65-F5344CB8AC3E}">
        <p14:creationId xmlns:p14="http://schemas.microsoft.com/office/powerpoint/2010/main" val="387999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14</a:t>
            </a:fld>
            <a:endParaRPr lang="en-US"/>
          </a:p>
        </p:txBody>
      </p:sp>
    </p:spTree>
    <p:extLst>
      <p:ext uri="{BB962C8B-B14F-4D97-AF65-F5344CB8AC3E}">
        <p14:creationId xmlns:p14="http://schemas.microsoft.com/office/powerpoint/2010/main" val="26792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9116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6051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2530859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mn-lt"/>
              </a:defRPr>
            </a:lvl1pPr>
          </a:lstStyle>
          <a:p>
            <a:pPr lvl="0"/>
            <a:endParaRPr lang="en-US" dirty="0"/>
          </a:p>
        </p:txBody>
      </p:sp>
    </p:spTree>
    <p:extLst>
      <p:ext uri="{BB962C8B-B14F-4D97-AF65-F5344CB8AC3E}">
        <p14:creationId xmlns:p14="http://schemas.microsoft.com/office/powerpoint/2010/main" val="717793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366439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4672092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4168999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C44D"/>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5476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092305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4DC4FF"/>
              </a:solidFill>
            </a:endParaRPr>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4DC4FF"/>
              </a:solidFill>
            </a:endParaRPr>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43357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431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167212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68669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2429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292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27767448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96507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1040702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39134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873858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782169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4757863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6866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3961416569"/>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9851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284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1756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5554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6993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715188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12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6616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9465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0823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34135657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056220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89573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3674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2207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5523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7405035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976641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6599932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2918963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251773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mn-lt"/>
              </a:defRPr>
            </a:lvl1pPr>
          </a:lstStyle>
          <a:p>
            <a:pPr lvl="0"/>
            <a:endParaRPr lang="en-US" dirty="0"/>
          </a:p>
        </p:txBody>
      </p:sp>
    </p:spTree>
    <p:extLst>
      <p:ext uri="{BB962C8B-B14F-4D97-AF65-F5344CB8AC3E}">
        <p14:creationId xmlns:p14="http://schemas.microsoft.com/office/powerpoint/2010/main" val="14578237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117527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670482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3980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4875841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1306296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70739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890951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850668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734713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72643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7295139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7646966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757947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331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1747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4908976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37892598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660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C44D"/>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5458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C44D"/>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687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a:solidFill>
            <a:srgbClr val="FFC44D"/>
          </a:solidFill>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6727416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60856495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a:solidFill>
            <a:srgbClr val="FFC44D"/>
          </a:solidFill>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20C5C6DF-AA1B-45A3-8F44-8044E616FB8B}"/>
              </a:ext>
            </a:extLst>
          </p:cNvPr>
          <p:cNvSpPr>
            <a:spLocks noGrp="1"/>
          </p:cNvSpPr>
          <p:nvPr>
            <p:ph type="pic" sz="quarter" idx="15"/>
          </p:nvPr>
        </p:nvSpPr>
        <p:spPr>
          <a:xfrm>
            <a:off x="2470591" y="4263921"/>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150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72BA079C-6A54-46B4-82E7-3DBC84D98E7F}"/>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23353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030426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a:solidFill>
            <a:srgbClr val="FFC44D"/>
          </a:solidFill>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3E886277-53FB-4D8E-824D-9D0874B49BA7}"/>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6" name="Picture Placeholder 25">
            <a:extLst>
              <a:ext uri="{FF2B5EF4-FFF2-40B4-BE49-F238E27FC236}">
                <a16:creationId xmlns:a16="http://schemas.microsoft.com/office/drawing/2014/main" id="{40D95D5C-7B45-4AF1-BB49-5AA5A39E822D}"/>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7" name="Picture Placeholder 26">
            <a:extLst>
              <a:ext uri="{FF2B5EF4-FFF2-40B4-BE49-F238E27FC236}">
                <a16:creationId xmlns:a16="http://schemas.microsoft.com/office/drawing/2014/main" id="{B30022C8-69CE-46A8-AE9B-DBC4AD9E9760}"/>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3352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448256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solidFill>
            <a:srgbClr val="FFC44D"/>
          </a:solidFill>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grp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3796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039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1528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746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355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8578896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407275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961846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193358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455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6499353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5491225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p>
            <a:endParaRPr lang="en-US" dirty="0"/>
          </a:p>
        </p:txBody>
      </p:sp>
    </p:spTree>
    <p:extLst>
      <p:ext uri="{BB962C8B-B14F-4D97-AF65-F5344CB8AC3E}">
        <p14:creationId xmlns:p14="http://schemas.microsoft.com/office/powerpoint/2010/main" val="274632513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25739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24763"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60104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654227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301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57145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549181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8391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7232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3868655283"/>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39169196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mn-lt"/>
              </a:defRPr>
            </a:lvl1pPr>
          </a:lstStyle>
          <a:p>
            <a:pPr lvl="0"/>
            <a:endParaRPr lang="en-US" dirty="0"/>
          </a:p>
        </p:txBody>
      </p:sp>
    </p:spTree>
    <p:extLst>
      <p:ext uri="{BB962C8B-B14F-4D97-AF65-F5344CB8AC3E}">
        <p14:creationId xmlns:p14="http://schemas.microsoft.com/office/powerpoint/2010/main" val="304221081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47392281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5270225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077873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6009381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6C10"/>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3934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2259419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6657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2097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3920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6993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1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326394385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201600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35376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8953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5840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36668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350398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0607939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5863089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846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48811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16973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38756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4180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55967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7" name="Picture Placeholder 6">
            <a:extLst>
              <a:ext uri="{FF2B5EF4-FFF2-40B4-BE49-F238E27FC236}">
                <a16:creationId xmlns:a16="http://schemas.microsoft.com/office/drawing/2014/main" id="{98388FA4-380E-4D51-91DD-7F9A665D58BF}"/>
              </a:ext>
            </a:extLst>
          </p:cNvPr>
          <p:cNvSpPr>
            <a:spLocks noGrp="1"/>
          </p:cNvSpPr>
          <p:nvPr>
            <p:ph type="pic" sz="quarter" idx="13"/>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6418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9133540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7628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10737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425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2237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353201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45657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3709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34767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7556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32674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6471422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599832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84130138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54374599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84283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0760868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813905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3350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27540029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390842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453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05842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9317826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5331553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5094457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4963106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01787867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413006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0405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459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362968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810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58858744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984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2474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8409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9949506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0270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83020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3109105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768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96589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306131346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59480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34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8594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610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1546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055651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0032604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389005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621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288791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190260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1" name="TextBox 10">
            <a:extLst>
              <a:ext uri="{FF2B5EF4-FFF2-40B4-BE49-F238E27FC236}">
                <a16:creationId xmlns:a16="http://schemas.microsoft.com/office/drawing/2014/main" id="{EA1D67EA-D0BD-4693-B48F-04B8071077C3}"/>
              </a:ext>
            </a:extLst>
          </p:cNvPr>
          <p:cNvSpPr txBox="1"/>
          <p:nvPr userDrawn="1"/>
        </p:nvSpPr>
        <p:spPr>
          <a:xfrm rot="16200000">
            <a:off x="-1435100" y="3305889"/>
            <a:ext cx="3771900" cy="246221"/>
          </a:xfrm>
          <a:prstGeom prst="rect">
            <a:avLst/>
          </a:prstGeom>
          <a:noFill/>
        </p:spPr>
        <p:txBody>
          <a:bodyPr wrap="square" rtlCol="0">
            <a:spAutoFit/>
          </a:bodyPr>
          <a:lstStyle/>
          <a:p>
            <a:pPr algn="ctr"/>
            <a:r>
              <a:rPr lang="en-US" sz="1000" dirty="0">
                <a:solidFill>
                  <a:srgbClr val="FF6C10"/>
                </a:solidFill>
                <a:latin typeface="Montserrat Black" panose="00000A00000000000000" pitchFamily="50" charset="0"/>
              </a:rPr>
              <a:t>- SOBTONE -</a:t>
            </a:r>
          </a:p>
        </p:txBody>
      </p:sp>
    </p:spTree>
    <p:extLst>
      <p:ext uri="{BB962C8B-B14F-4D97-AF65-F5344CB8AC3E}">
        <p14:creationId xmlns:p14="http://schemas.microsoft.com/office/powerpoint/2010/main" val="115297484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p>
            <a:endParaRPr lang="en-US" dirty="0"/>
          </a:p>
        </p:txBody>
      </p:sp>
    </p:spTree>
    <p:extLst>
      <p:ext uri="{BB962C8B-B14F-4D97-AF65-F5344CB8AC3E}">
        <p14:creationId xmlns:p14="http://schemas.microsoft.com/office/powerpoint/2010/main" val="384137587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10515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89519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84180543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9928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0562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157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373996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408910946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7464934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270704297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mn-lt"/>
              </a:defRPr>
            </a:lvl1pPr>
          </a:lstStyle>
          <a:p>
            <a:pPr lvl="0"/>
            <a:endParaRPr lang="en-US" dirty="0"/>
          </a:p>
        </p:txBody>
      </p:sp>
    </p:spTree>
    <p:extLst>
      <p:ext uri="{BB962C8B-B14F-4D97-AF65-F5344CB8AC3E}">
        <p14:creationId xmlns:p14="http://schemas.microsoft.com/office/powerpoint/2010/main" val="159743090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1249342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255888370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288986439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6C10"/>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1348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6125665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21321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735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16385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25675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animBg="1"/>
      <p:bldP spid="6" grpId="0" animBg="1"/>
      <p:bldP spid="7" grpId="0" animBg="1"/>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r>
              <a:rPr lang="en-US" dirty="0"/>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494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80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Tree>
    <p:extLst>
      <p:ext uri="{BB962C8B-B14F-4D97-AF65-F5344CB8AC3E}">
        <p14:creationId xmlns:p14="http://schemas.microsoft.com/office/powerpoint/2010/main" val="161548080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2984911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96797183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39641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7804767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7486172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9960451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715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vl1pPr>
          </a:lstStyle>
          <a:p>
            <a:pPr lvl="0"/>
            <a:endParaRPr lang="en-US" dirty="0"/>
          </a:p>
        </p:txBody>
      </p:sp>
    </p:spTree>
    <p:extLst>
      <p:ext uri="{BB962C8B-B14F-4D97-AF65-F5344CB8AC3E}">
        <p14:creationId xmlns:p14="http://schemas.microsoft.com/office/powerpoint/2010/main" val="32980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015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174640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8692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9778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2567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845212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4013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59194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6343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71860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9953549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9919097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60438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32105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5702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09050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87143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38157782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9102329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6808266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9919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383128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053348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94346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5466199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5288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93228267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192885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997483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213130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27603821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2377728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3797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5379743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6622161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05774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201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5047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77128920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38101111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472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5492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42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9238717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8203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242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13545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88765356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44286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0756944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09238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6151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554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641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536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61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3668796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8333007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729956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425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998368" y="2108141"/>
            <a:ext cx="7462492" cy="1860482"/>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Rectangle: Rounded Corners 8">
            <a:extLst>
              <a:ext uri="{FF2B5EF4-FFF2-40B4-BE49-F238E27FC236}">
                <a16:creationId xmlns:a16="http://schemas.microsoft.com/office/drawing/2014/main" id="{3F20CE73-8C3C-45D1-99A4-7A929EAB253E}"/>
              </a:ext>
            </a:extLst>
          </p:cNvPr>
          <p:cNvSpPr/>
          <p:nvPr userDrawn="1"/>
        </p:nvSpPr>
        <p:spPr>
          <a:xfrm>
            <a:off x="1998368" y="4225897"/>
            <a:ext cx="7462492" cy="1860482"/>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Tree>
    <p:extLst>
      <p:ext uri="{BB962C8B-B14F-4D97-AF65-F5344CB8AC3E}">
        <p14:creationId xmlns:p14="http://schemas.microsoft.com/office/powerpoint/2010/main" val="403484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0-#ppt_w/2"/>
                                          </p:val>
                                        </p:tav>
                                        <p:tav tm="100000">
                                          <p:val>
                                            <p:strVal val="#ppt_x"/>
                                          </p:val>
                                        </p:tav>
                                      </p:tavLst>
                                    </p:anim>
                                    <p:anim calcmode="lin" valueType="num">
                                      <p:cBhvr additive="base">
                                        <p:cTn id="12"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028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41409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0896347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p>
            <a:endParaRPr lang="en-US" dirty="0"/>
          </a:p>
        </p:txBody>
      </p:sp>
    </p:spTree>
    <p:extLst>
      <p:ext uri="{BB962C8B-B14F-4D97-AF65-F5344CB8AC3E}">
        <p14:creationId xmlns:p14="http://schemas.microsoft.com/office/powerpoint/2010/main" val="172425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2110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2765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6852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2987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098264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endParaRPr>
          </a:p>
        </p:txBody>
      </p:sp>
    </p:spTree>
    <p:extLst>
      <p:ext uri="{BB962C8B-B14F-4D97-AF65-F5344CB8AC3E}">
        <p14:creationId xmlns:p14="http://schemas.microsoft.com/office/powerpoint/2010/main" val="209772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41908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1277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5507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290190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pic>
        <p:nvPicPr>
          <p:cNvPr id="10" name="Picture 9" descr="A close up of a logo&#10;&#10;Description automatically generated">
            <a:extLst>
              <a:ext uri="{FF2B5EF4-FFF2-40B4-BE49-F238E27FC236}">
                <a16:creationId xmlns:a16="http://schemas.microsoft.com/office/drawing/2014/main" id="{3530DB23-C923-437A-9D91-40822F37FB9E}"/>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3010710" y="2308530"/>
            <a:ext cx="6170579" cy="1757733"/>
          </a:xfrm>
          <a:prstGeom prst="rect">
            <a:avLst/>
          </a:prstGeom>
        </p:spPr>
      </p:pic>
    </p:spTree>
    <p:extLst>
      <p:ext uri="{BB962C8B-B14F-4D97-AF65-F5344CB8AC3E}">
        <p14:creationId xmlns:p14="http://schemas.microsoft.com/office/powerpoint/2010/main" val="2533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687183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9896431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288502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179134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1920786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132198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3530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617150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3331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91569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49569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497664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687539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08459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91168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473797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73198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51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95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364616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70256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7134375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564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a:solidFill>
                <a:schemeClr val="tx1"/>
              </a:solidFill>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8686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7702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2015231" y="401806"/>
            <a:ext cx="3027285" cy="6075191"/>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2219494" y="635146"/>
            <a:ext cx="2637532" cy="5726680"/>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9931239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a:solidFill>
            <a:srgbClr val="FFC44D"/>
          </a:solidFill>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7844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dirty="0"/>
          </a:p>
        </p:txBody>
      </p:sp>
    </p:spTree>
    <p:extLst>
      <p:ext uri="{BB962C8B-B14F-4D97-AF65-F5344CB8AC3E}">
        <p14:creationId xmlns:p14="http://schemas.microsoft.com/office/powerpoint/2010/main" val="35568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1796464" y="733731"/>
            <a:ext cx="3453411" cy="5954404"/>
            <a:chOff x="4932363" y="1090613"/>
            <a:chExt cx="2330450" cy="4676775"/>
          </a:xfrm>
          <a:solidFill>
            <a:srgbClr val="FFC44D"/>
          </a:solidFill>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2043575" y="933271"/>
            <a:ext cx="3008797" cy="5612829"/>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2303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61966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703877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32445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29772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27332" y="-73107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59926" y="116449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1098057" y="148577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370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922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vl1pPr>
          </a:lstStyle>
          <a:p>
            <a:pPr lvl="0"/>
            <a:endParaRPr lang="en-US"/>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9018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vl1pPr>
          </a:lstStyle>
          <a:p>
            <a:pPr lvl="0"/>
            <a:endParaRPr lang="en-US"/>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431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2848994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463497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vl1pPr>
          </a:lstStyle>
          <a:p>
            <a:pPr lvl="0"/>
            <a:endParaRPr lang="en-US"/>
          </a:p>
        </p:txBody>
      </p:sp>
    </p:spTree>
    <p:extLst>
      <p:ext uri="{BB962C8B-B14F-4D97-AF65-F5344CB8AC3E}">
        <p14:creationId xmlns:p14="http://schemas.microsoft.com/office/powerpoint/2010/main" val="16900638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407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4231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123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984112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1" name="TextBox 10">
            <a:extLst>
              <a:ext uri="{FF2B5EF4-FFF2-40B4-BE49-F238E27FC236}">
                <a16:creationId xmlns:a16="http://schemas.microsoft.com/office/drawing/2014/main" id="{EA1D67EA-D0BD-4693-B48F-04B8071077C3}"/>
              </a:ext>
            </a:extLst>
          </p:cNvPr>
          <p:cNvSpPr txBox="1"/>
          <p:nvPr userDrawn="1"/>
        </p:nvSpPr>
        <p:spPr>
          <a:xfrm rot="16200000">
            <a:off x="-1435100" y="3305889"/>
            <a:ext cx="3771900" cy="246221"/>
          </a:xfrm>
          <a:prstGeom prst="rect">
            <a:avLst/>
          </a:prstGeom>
          <a:noFill/>
        </p:spPr>
        <p:txBody>
          <a:bodyPr wrap="square" rtlCol="0">
            <a:spAutoFit/>
          </a:bodyPr>
          <a:lstStyle/>
          <a:p>
            <a:pPr algn="ctr"/>
            <a:r>
              <a:rPr lang="en-US" sz="1000" dirty="0">
                <a:solidFill>
                  <a:srgbClr val="FFC44D"/>
                </a:solidFill>
                <a:latin typeface="Montserrat Black" panose="00000A00000000000000" pitchFamily="50" charset="0"/>
              </a:rPr>
              <a:t>- SOBTONE -</a:t>
            </a:r>
          </a:p>
        </p:txBody>
      </p:sp>
    </p:spTree>
    <p:extLst>
      <p:ext uri="{BB962C8B-B14F-4D97-AF65-F5344CB8AC3E}">
        <p14:creationId xmlns:p14="http://schemas.microsoft.com/office/powerpoint/2010/main" val="3361979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p>
            <a:endParaRPr lang="en-US" dirty="0"/>
          </a:p>
        </p:txBody>
      </p:sp>
    </p:spTree>
    <p:extLst>
      <p:ext uri="{BB962C8B-B14F-4D97-AF65-F5344CB8AC3E}">
        <p14:creationId xmlns:p14="http://schemas.microsoft.com/office/powerpoint/2010/main" val="2152480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51305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36825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4219781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vl1pPr>
          </a:lstStyle>
          <a:p>
            <a:pPr lvl="0"/>
            <a:endParaRPr lang="en-US" dirty="0"/>
          </a:p>
        </p:txBody>
      </p:sp>
    </p:spTree>
    <p:extLst>
      <p:ext uri="{BB962C8B-B14F-4D97-AF65-F5344CB8AC3E}">
        <p14:creationId xmlns:p14="http://schemas.microsoft.com/office/powerpoint/2010/main" val="40094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402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rgbClr val="FFC44D"/>
              </a:solidFill>
            </a:endParaRPr>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solidFill>
                <a:srgbClr val="FFC44D"/>
              </a:solidFill>
            </a:endParaRPr>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8246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vl1pPr>
          </a:lstStyle>
          <a:p>
            <a:pPr lvl="0"/>
            <a:endParaRPr lang="en-US" dirty="0"/>
          </a:p>
        </p:txBody>
      </p:sp>
    </p:spTree>
    <p:extLst>
      <p:ext uri="{BB962C8B-B14F-4D97-AF65-F5344CB8AC3E}">
        <p14:creationId xmlns:p14="http://schemas.microsoft.com/office/powerpoint/2010/main" val="243734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vl1pPr>
          </a:lstStyle>
          <a:p>
            <a:pPr lvl="0"/>
            <a:endParaRPr lang="en-US" dirty="0"/>
          </a:p>
        </p:txBody>
      </p:sp>
    </p:spTree>
    <p:extLst>
      <p:ext uri="{BB962C8B-B14F-4D97-AF65-F5344CB8AC3E}">
        <p14:creationId xmlns:p14="http://schemas.microsoft.com/office/powerpoint/2010/main" val="131242309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76" Type="http://schemas.openxmlformats.org/officeDocument/2006/relationships/slideLayout" Target="../slideLayouts/slideLayout163.xml"/><Relationship Id="rId84" Type="http://schemas.openxmlformats.org/officeDocument/2006/relationships/slideLayout" Target="../slideLayouts/slideLayout171.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66" Type="http://schemas.openxmlformats.org/officeDocument/2006/relationships/slideLayout" Target="../slideLayouts/slideLayout153.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87" Type="http://schemas.openxmlformats.org/officeDocument/2006/relationships/image" Target="../media/image2.png"/><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slideLayout" Target="../slideLayouts/slideLayout169.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85" Type="http://schemas.openxmlformats.org/officeDocument/2006/relationships/slideLayout" Target="../slideLayouts/slideLayout172.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83" Type="http://schemas.openxmlformats.org/officeDocument/2006/relationships/slideLayout" Target="../slideLayouts/slideLayout170.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slideLayout" Target="../slideLayouts/slideLayout168.xml"/><Relationship Id="rId8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63" Type="http://schemas.openxmlformats.org/officeDocument/2006/relationships/slideLayout" Target="../slideLayouts/slideLayout235.xml"/><Relationship Id="rId68" Type="http://schemas.openxmlformats.org/officeDocument/2006/relationships/slideLayout" Target="../slideLayouts/slideLayout240.xml"/><Relationship Id="rId76" Type="http://schemas.openxmlformats.org/officeDocument/2006/relationships/slideLayout" Target="../slideLayouts/slideLayout248.xml"/><Relationship Id="rId84" Type="http://schemas.openxmlformats.org/officeDocument/2006/relationships/slideLayout" Target="../slideLayouts/slideLayout256.xml"/><Relationship Id="rId7" Type="http://schemas.openxmlformats.org/officeDocument/2006/relationships/slideLayout" Target="../slideLayouts/slideLayout179.xml"/><Relationship Id="rId71" Type="http://schemas.openxmlformats.org/officeDocument/2006/relationships/slideLayout" Target="../slideLayouts/slideLayout243.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slideLayout" Target="../slideLayouts/slideLayout230.xml"/><Relationship Id="rId66" Type="http://schemas.openxmlformats.org/officeDocument/2006/relationships/slideLayout" Target="../slideLayouts/slideLayout238.xml"/><Relationship Id="rId74" Type="http://schemas.openxmlformats.org/officeDocument/2006/relationships/slideLayout" Target="../slideLayouts/slideLayout246.xml"/><Relationship Id="rId79" Type="http://schemas.openxmlformats.org/officeDocument/2006/relationships/slideLayout" Target="../slideLayouts/slideLayout251.xml"/><Relationship Id="rId5" Type="http://schemas.openxmlformats.org/officeDocument/2006/relationships/slideLayout" Target="../slideLayouts/slideLayout177.xml"/><Relationship Id="rId61" Type="http://schemas.openxmlformats.org/officeDocument/2006/relationships/slideLayout" Target="../slideLayouts/slideLayout233.xml"/><Relationship Id="rId82" Type="http://schemas.openxmlformats.org/officeDocument/2006/relationships/slideLayout" Target="../slideLayouts/slideLayout254.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64" Type="http://schemas.openxmlformats.org/officeDocument/2006/relationships/slideLayout" Target="../slideLayouts/slideLayout236.xml"/><Relationship Id="rId69" Type="http://schemas.openxmlformats.org/officeDocument/2006/relationships/slideLayout" Target="../slideLayouts/slideLayout241.xml"/><Relationship Id="rId77" Type="http://schemas.openxmlformats.org/officeDocument/2006/relationships/slideLayout" Target="../slideLayouts/slideLayout249.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72" Type="http://schemas.openxmlformats.org/officeDocument/2006/relationships/slideLayout" Target="../slideLayouts/slideLayout244.xml"/><Relationship Id="rId80" Type="http://schemas.openxmlformats.org/officeDocument/2006/relationships/slideLayout" Target="../slideLayouts/slideLayout252.xml"/><Relationship Id="rId85" Type="http://schemas.openxmlformats.org/officeDocument/2006/relationships/slideLayout" Target="../slideLayouts/slideLayout257.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slideLayout" Target="../slideLayouts/slideLayout231.xml"/><Relationship Id="rId67" Type="http://schemas.openxmlformats.org/officeDocument/2006/relationships/slideLayout" Target="../slideLayouts/slideLayout239.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62" Type="http://schemas.openxmlformats.org/officeDocument/2006/relationships/slideLayout" Target="../slideLayouts/slideLayout234.xml"/><Relationship Id="rId70" Type="http://schemas.openxmlformats.org/officeDocument/2006/relationships/slideLayout" Target="../slideLayouts/slideLayout242.xml"/><Relationship Id="rId75" Type="http://schemas.openxmlformats.org/officeDocument/2006/relationships/slideLayout" Target="../slideLayouts/slideLayout247.xml"/><Relationship Id="rId83" Type="http://schemas.openxmlformats.org/officeDocument/2006/relationships/slideLayout" Target="../slideLayouts/slideLayout255.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slideLayout" Target="../slideLayouts/slideLayout229.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60" Type="http://schemas.openxmlformats.org/officeDocument/2006/relationships/slideLayout" Target="../slideLayouts/slideLayout232.xml"/><Relationship Id="rId65" Type="http://schemas.openxmlformats.org/officeDocument/2006/relationships/slideLayout" Target="../slideLayouts/slideLayout237.xml"/><Relationship Id="rId73" Type="http://schemas.openxmlformats.org/officeDocument/2006/relationships/slideLayout" Target="../slideLayouts/slideLayout245.xml"/><Relationship Id="rId78" Type="http://schemas.openxmlformats.org/officeDocument/2006/relationships/slideLayout" Target="../slideLayouts/slideLayout250.xml"/><Relationship Id="rId81" Type="http://schemas.openxmlformats.org/officeDocument/2006/relationships/slideLayout" Target="../slideLayouts/slideLayout253.xml"/><Relationship Id="rId8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slideLayout" Target="../slideLayouts/slideLayout296.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50" Type="http://schemas.openxmlformats.org/officeDocument/2006/relationships/slideLayout" Target="../slideLayouts/slideLayout307.xml"/><Relationship Id="rId55" Type="http://schemas.openxmlformats.org/officeDocument/2006/relationships/slideLayout" Target="../slideLayouts/slideLayout312.xml"/><Relationship Id="rId63" Type="http://schemas.openxmlformats.org/officeDocument/2006/relationships/slideLayout" Target="../slideLayouts/slideLayout320.xml"/><Relationship Id="rId68" Type="http://schemas.openxmlformats.org/officeDocument/2006/relationships/slideLayout" Target="../slideLayouts/slideLayout325.xml"/><Relationship Id="rId76" Type="http://schemas.openxmlformats.org/officeDocument/2006/relationships/slideLayout" Target="../slideLayouts/slideLayout333.xml"/><Relationship Id="rId84" Type="http://schemas.openxmlformats.org/officeDocument/2006/relationships/slideLayout" Target="../slideLayouts/slideLayout341.xml"/><Relationship Id="rId7" Type="http://schemas.openxmlformats.org/officeDocument/2006/relationships/slideLayout" Target="../slideLayouts/slideLayout264.xml"/><Relationship Id="rId71" Type="http://schemas.openxmlformats.org/officeDocument/2006/relationships/slideLayout" Target="../slideLayouts/slideLayout328.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9" Type="http://schemas.openxmlformats.org/officeDocument/2006/relationships/slideLayout" Target="../slideLayouts/slideLayout286.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53" Type="http://schemas.openxmlformats.org/officeDocument/2006/relationships/slideLayout" Target="../slideLayouts/slideLayout310.xml"/><Relationship Id="rId58" Type="http://schemas.openxmlformats.org/officeDocument/2006/relationships/slideLayout" Target="../slideLayouts/slideLayout315.xml"/><Relationship Id="rId66" Type="http://schemas.openxmlformats.org/officeDocument/2006/relationships/slideLayout" Target="../slideLayouts/slideLayout323.xml"/><Relationship Id="rId74" Type="http://schemas.openxmlformats.org/officeDocument/2006/relationships/slideLayout" Target="../slideLayouts/slideLayout331.xml"/><Relationship Id="rId79" Type="http://schemas.openxmlformats.org/officeDocument/2006/relationships/slideLayout" Target="../slideLayouts/slideLayout336.xml"/><Relationship Id="rId5" Type="http://schemas.openxmlformats.org/officeDocument/2006/relationships/slideLayout" Target="../slideLayouts/slideLayout262.xml"/><Relationship Id="rId61" Type="http://schemas.openxmlformats.org/officeDocument/2006/relationships/slideLayout" Target="../slideLayouts/slideLayout318.xml"/><Relationship Id="rId82" Type="http://schemas.openxmlformats.org/officeDocument/2006/relationships/slideLayout" Target="../slideLayouts/slideLayout339.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56" Type="http://schemas.openxmlformats.org/officeDocument/2006/relationships/slideLayout" Target="../slideLayouts/slideLayout313.xml"/><Relationship Id="rId64" Type="http://schemas.openxmlformats.org/officeDocument/2006/relationships/slideLayout" Target="../slideLayouts/slideLayout321.xml"/><Relationship Id="rId69" Type="http://schemas.openxmlformats.org/officeDocument/2006/relationships/slideLayout" Target="../slideLayouts/slideLayout326.xml"/><Relationship Id="rId77" Type="http://schemas.openxmlformats.org/officeDocument/2006/relationships/slideLayout" Target="../slideLayouts/slideLayout334.xml"/><Relationship Id="rId8" Type="http://schemas.openxmlformats.org/officeDocument/2006/relationships/slideLayout" Target="../slideLayouts/slideLayout265.xml"/><Relationship Id="rId51" Type="http://schemas.openxmlformats.org/officeDocument/2006/relationships/slideLayout" Target="../slideLayouts/slideLayout308.xml"/><Relationship Id="rId72" Type="http://schemas.openxmlformats.org/officeDocument/2006/relationships/slideLayout" Target="../slideLayouts/slideLayout329.xml"/><Relationship Id="rId80" Type="http://schemas.openxmlformats.org/officeDocument/2006/relationships/slideLayout" Target="../slideLayouts/slideLayout337.xml"/><Relationship Id="rId85" Type="http://schemas.openxmlformats.org/officeDocument/2006/relationships/slideLayout" Target="../slideLayouts/slideLayout342.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59" Type="http://schemas.openxmlformats.org/officeDocument/2006/relationships/slideLayout" Target="../slideLayouts/slideLayout316.xml"/><Relationship Id="rId67" Type="http://schemas.openxmlformats.org/officeDocument/2006/relationships/slideLayout" Target="../slideLayouts/slideLayout324.xml"/><Relationship Id="rId20" Type="http://schemas.openxmlformats.org/officeDocument/2006/relationships/slideLayout" Target="../slideLayouts/slideLayout277.xml"/><Relationship Id="rId41" Type="http://schemas.openxmlformats.org/officeDocument/2006/relationships/slideLayout" Target="../slideLayouts/slideLayout298.xml"/><Relationship Id="rId54" Type="http://schemas.openxmlformats.org/officeDocument/2006/relationships/slideLayout" Target="../slideLayouts/slideLayout311.xml"/><Relationship Id="rId62" Type="http://schemas.openxmlformats.org/officeDocument/2006/relationships/slideLayout" Target="../slideLayouts/slideLayout319.xml"/><Relationship Id="rId70" Type="http://schemas.openxmlformats.org/officeDocument/2006/relationships/slideLayout" Target="../slideLayouts/slideLayout327.xml"/><Relationship Id="rId75" Type="http://schemas.openxmlformats.org/officeDocument/2006/relationships/slideLayout" Target="../slideLayouts/slideLayout332.xml"/><Relationship Id="rId83" Type="http://schemas.openxmlformats.org/officeDocument/2006/relationships/slideLayout" Target="../slideLayouts/slideLayout340.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57" Type="http://schemas.openxmlformats.org/officeDocument/2006/relationships/slideLayout" Target="../slideLayouts/slideLayout314.xml"/><Relationship Id="rId10" Type="http://schemas.openxmlformats.org/officeDocument/2006/relationships/slideLayout" Target="../slideLayouts/slideLayout267.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52" Type="http://schemas.openxmlformats.org/officeDocument/2006/relationships/slideLayout" Target="../slideLayouts/slideLayout309.xml"/><Relationship Id="rId60" Type="http://schemas.openxmlformats.org/officeDocument/2006/relationships/slideLayout" Target="../slideLayouts/slideLayout317.xml"/><Relationship Id="rId65" Type="http://schemas.openxmlformats.org/officeDocument/2006/relationships/slideLayout" Target="../slideLayouts/slideLayout322.xml"/><Relationship Id="rId73" Type="http://schemas.openxmlformats.org/officeDocument/2006/relationships/slideLayout" Target="../slideLayouts/slideLayout330.xml"/><Relationship Id="rId78" Type="http://schemas.openxmlformats.org/officeDocument/2006/relationships/slideLayout" Target="../slideLayouts/slideLayout335.xml"/><Relationship Id="rId81" Type="http://schemas.openxmlformats.org/officeDocument/2006/relationships/slideLayout" Target="../slideLayouts/slideLayout338.xml"/><Relationship Id="rId8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74F7-3300-457A-B626-DF17756E4C0D}" type="slidenum">
              <a:rPr lang="en-US" smtClean="0"/>
              <a:t>‹#›</a:t>
            </a:fld>
            <a:endParaRPr lang="en-US" dirty="0"/>
          </a:p>
        </p:txBody>
      </p:sp>
    </p:spTree>
    <p:extLst>
      <p:ext uri="{BB962C8B-B14F-4D97-AF65-F5344CB8AC3E}">
        <p14:creationId xmlns:p14="http://schemas.microsoft.com/office/powerpoint/2010/main" val="18499722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4004"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4005" r:id="rId8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74F7-3300-457A-B626-DF17756E4C0D}" type="slidenum">
              <a:rPr lang="en-US" smtClean="0"/>
              <a:t>‹#›</a:t>
            </a:fld>
            <a:endParaRPr lang="en-US" dirty="0"/>
          </a:p>
        </p:txBody>
      </p:sp>
      <p:pic>
        <p:nvPicPr>
          <p:cNvPr id="3" name="Picture 2">
            <a:extLst>
              <a:ext uri="{FF2B5EF4-FFF2-40B4-BE49-F238E27FC236}">
                <a16:creationId xmlns:a16="http://schemas.microsoft.com/office/drawing/2014/main" id="{E294B51B-4E79-42B8-96BE-0761E63529C1}"/>
              </a:ext>
            </a:extLst>
          </p:cNvPr>
          <p:cNvPicPr>
            <a:picLocks noChangeAspect="1"/>
          </p:cNvPicPr>
          <p:nvPr userDrawn="1"/>
        </p:nvPicPr>
        <p:blipFill>
          <a:blip r:embed="rId87">
            <a:extLst>
              <a:ext uri="{28A0092B-C50C-407E-A947-70E740481C1C}">
                <a14:useLocalDpi xmlns:a14="http://schemas.microsoft.com/office/drawing/2010/main" val="0"/>
              </a:ext>
            </a:extLst>
          </a:blip>
          <a:stretch>
            <a:fillRect/>
          </a:stretch>
        </p:blipFill>
        <p:spPr>
          <a:xfrm>
            <a:off x="12815207" y="339725"/>
            <a:ext cx="5372100" cy="6096000"/>
          </a:xfrm>
          <a:prstGeom prst="rect">
            <a:avLst/>
          </a:prstGeom>
        </p:spPr>
      </p:pic>
    </p:spTree>
    <p:extLst>
      <p:ext uri="{BB962C8B-B14F-4D97-AF65-F5344CB8AC3E}">
        <p14:creationId xmlns:p14="http://schemas.microsoft.com/office/powerpoint/2010/main" val="279455642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 id="2147483798" r:id="rId52"/>
    <p:sldLayoutId id="2147483799" r:id="rId53"/>
    <p:sldLayoutId id="2147483800" r:id="rId54"/>
    <p:sldLayoutId id="2147483801" r:id="rId55"/>
    <p:sldLayoutId id="2147483802" r:id="rId56"/>
    <p:sldLayoutId id="2147483803" r:id="rId57"/>
    <p:sldLayoutId id="2147483804" r:id="rId58"/>
    <p:sldLayoutId id="2147483805" r:id="rId59"/>
    <p:sldLayoutId id="2147483806" r:id="rId60"/>
    <p:sldLayoutId id="2147483807" r:id="rId61"/>
    <p:sldLayoutId id="2147483808" r:id="rId62"/>
    <p:sldLayoutId id="2147483809" r:id="rId63"/>
    <p:sldLayoutId id="2147483810" r:id="rId64"/>
    <p:sldLayoutId id="2147483811" r:id="rId65"/>
    <p:sldLayoutId id="2147483812" r:id="rId66"/>
    <p:sldLayoutId id="2147483813" r:id="rId67"/>
    <p:sldLayoutId id="2147483814" r:id="rId68"/>
    <p:sldLayoutId id="2147483815" r:id="rId69"/>
    <p:sldLayoutId id="2147483816" r:id="rId70"/>
    <p:sldLayoutId id="2147483817" r:id="rId71"/>
    <p:sldLayoutId id="2147483818" r:id="rId72"/>
    <p:sldLayoutId id="2147483819" r:id="rId73"/>
    <p:sldLayoutId id="2147483820" r:id="rId74"/>
    <p:sldLayoutId id="2147483821" r:id="rId75"/>
    <p:sldLayoutId id="2147483822" r:id="rId76"/>
    <p:sldLayoutId id="2147483823" r:id="rId77"/>
    <p:sldLayoutId id="2147483824" r:id="rId78"/>
    <p:sldLayoutId id="2147483825" r:id="rId79"/>
    <p:sldLayoutId id="2147483826" r:id="rId80"/>
    <p:sldLayoutId id="2147483827" r:id="rId81"/>
    <p:sldLayoutId id="2147483828" r:id="rId82"/>
    <p:sldLayoutId id="2147483829" r:id="rId83"/>
    <p:sldLayoutId id="2147483830" r:id="rId84"/>
    <p:sldLayoutId id="2147483831"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74F7-3300-457A-B626-DF17756E4C0D}" type="slidenum">
              <a:rPr lang="en-US" smtClean="0"/>
              <a:t>‹#›</a:t>
            </a:fld>
            <a:endParaRPr lang="en-US" dirty="0"/>
          </a:p>
        </p:txBody>
      </p:sp>
    </p:spTree>
    <p:extLst>
      <p:ext uri="{BB962C8B-B14F-4D97-AF65-F5344CB8AC3E}">
        <p14:creationId xmlns:p14="http://schemas.microsoft.com/office/powerpoint/2010/main" val="355642786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 id="2147483891" r:id="rId59"/>
    <p:sldLayoutId id="2147483892" r:id="rId60"/>
    <p:sldLayoutId id="2147483893" r:id="rId61"/>
    <p:sldLayoutId id="2147483894" r:id="rId62"/>
    <p:sldLayoutId id="2147483895" r:id="rId63"/>
    <p:sldLayoutId id="2147483896" r:id="rId64"/>
    <p:sldLayoutId id="2147483897" r:id="rId65"/>
    <p:sldLayoutId id="2147483898" r:id="rId66"/>
    <p:sldLayoutId id="2147483899" r:id="rId67"/>
    <p:sldLayoutId id="2147483900" r:id="rId68"/>
    <p:sldLayoutId id="2147483901" r:id="rId69"/>
    <p:sldLayoutId id="2147483902" r:id="rId70"/>
    <p:sldLayoutId id="2147483903" r:id="rId71"/>
    <p:sldLayoutId id="2147483904" r:id="rId72"/>
    <p:sldLayoutId id="2147483905" r:id="rId73"/>
    <p:sldLayoutId id="2147483906" r:id="rId74"/>
    <p:sldLayoutId id="2147483907" r:id="rId75"/>
    <p:sldLayoutId id="2147483908" r:id="rId76"/>
    <p:sldLayoutId id="2147483909" r:id="rId77"/>
    <p:sldLayoutId id="2147483910" r:id="rId78"/>
    <p:sldLayoutId id="2147483911" r:id="rId79"/>
    <p:sldLayoutId id="2147483912" r:id="rId80"/>
    <p:sldLayoutId id="2147483913" r:id="rId81"/>
    <p:sldLayoutId id="2147483914" r:id="rId82"/>
    <p:sldLayoutId id="2147483915" r:id="rId83"/>
    <p:sldLayoutId id="2147483916" r:id="rId84"/>
    <p:sldLayoutId id="2147483917"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5E74F7-3300-457A-B626-DF17756E4C0D}" type="slidenum">
              <a:rPr lang="en-US" smtClean="0"/>
              <a:t>‹#›</a:t>
            </a:fld>
            <a:endParaRPr lang="en-US" dirty="0"/>
          </a:p>
        </p:txBody>
      </p:sp>
    </p:spTree>
    <p:extLst>
      <p:ext uri="{BB962C8B-B14F-4D97-AF65-F5344CB8AC3E}">
        <p14:creationId xmlns:p14="http://schemas.microsoft.com/office/powerpoint/2010/main" val="90638854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3962" r:id="rId44"/>
    <p:sldLayoutId id="2147483963" r:id="rId45"/>
    <p:sldLayoutId id="2147483964" r:id="rId46"/>
    <p:sldLayoutId id="2147483965" r:id="rId47"/>
    <p:sldLayoutId id="2147483966" r:id="rId48"/>
    <p:sldLayoutId id="2147483967" r:id="rId49"/>
    <p:sldLayoutId id="2147483968" r:id="rId50"/>
    <p:sldLayoutId id="2147483969" r:id="rId51"/>
    <p:sldLayoutId id="2147483970" r:id="rId52"/>
    <p:sldLayoutId id="2147483971" r:id="rId53"/>
    <p:sldLayoutId id="2147483972" r:id="rId54"/>
    <p:sldLayoutId id="2147483973" r:id="rId55"/>
    <p:sldLayoutId id="2147483974" r:id="rId56"/>
    <p:sldLayoutId id="2147483975" r:id="rId57"/>
    <p:sldLayoutId id="2147483976" r:id="rId58"/>
    <p:sldLayoutId id="2147483977" r:id="rId59"/>
    <p:sldLayoutId id="2147483978" r:id="rId60"/>
    <p:sldLayoutId id="2147483979" r:id="rId61"/>
    <p:sldLayoutId id="2147483980" r:id="rId62"/>
    <p:sldLayoutId id="2147483981" r:id="rId63"/>
    <p:sldLayoutId id="2147483982" r:id="rId64"/>
    <p:sldLayoutId id="2147483983" r:id="rId65"/>
    <p:sldLayoutId id="2147483984" r:id="rId66"/>
    <p:sldLayoutId id="2147483985" r:id="rId67"/>
    <p:sldLayoutId id="2147483986" r:id="rId68"/>
    <p:sldLayoutId id="2147483987" r:id="rId69"/>
    <p:sldLayoutId id="2147483988" r:id="rId70"/>
    <p:sldLayoutId id="2147483989" r:id="rId71"/>
    <p:sldLayoutId id="2147483990" r:id="rId72"/>
    <p:sldLayoutId id="2147483991" r:id="rId73"/>
    <p:sldLayoutId id="2147483992" r:id="rId74"/>
    <p:sldLayoutId id="2147483993" r:id="rId75"/>
    <p:sldLayoutId id="2147483994" r:id="rId76"/>
    <p:sldLayoutId id="2147483995" r:id="rId77"/>
    <p:sldLayoutId id="2147483996" r:id="rId78"/>
    <p:sldLayoutId id="2147483997" r:id="rId79"/>
    <p:sldLayoutId id="2147483998" r:id="rId80"/>
    <p:sldLayoutId id="2147483999" r:id="rId81"/>
    <p:sldLayoutId id="2147484000" r:id="rId82"/>
    <p:sldLayoutId id="2147484001" r:id="rId83"/>
    <p:sldLayoutId id="2147484002" r:id="rId84"/>
    <p:sldLayoutId id="2147484003"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06.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0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0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87.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32.png"/><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3.jp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35.png"/><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35.xml"/><Relationship Id="rId5" Type="http://schemas.openxmlformats.org/officeDocument/2006/relationships/image" Target="../media/image39.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33.jp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40.png"/><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5.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42.jp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2.jp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42.jp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30.xml"/><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42.jp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59.png"/><Relationship Id="rId4" Type="http://schemas.openxmlformats.org/officeDocument/2006/relationships/image" Target="../media/image42.jp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06.xml"/><Relationship Id="rId5" Type="http://schemas.openxmlformats.org/officeDocument/2006/relationships/image" Target="../media/image5.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838244D3-68E2-430D-8371-80B2645C59A2}"/>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261845" y="3183742"/>
            <a:ext cx="3883619" cy="1106277"/>
          </a:xfrm>
          <a:prstGeom prst="rect">
            <a:avLst/>
          </a:prstGeom>
        </p:spPr>
      </p:pic>
      <p:sp>
        <p:nvSpPr>
          <p:cNvPr id="32" name="TextBox 31">
            <a:extLst>
              <a:ext uri="{FF2B5EF4-FFF2-40B4-BE49-F238E27FC236}">
                <a16:creationId xmlns:a16="http://schemas.microsoft.com/office/drawing/2014/main" id="{1861A1E7-7765-4ADB-A568-7F11A2FD502C}"/>
              </a:ext>
            </a:extLst>
          </p:cNvPr>
          <p:cNvSpPr txBox="1"/>
          <p:nvPr/>
        </p:nvSpPr>
        <p:spPr>
          <a:xfrm>
            <a:off x="6743701" y="4351534"/>
            <a:ext cx="2948528" cy="184666"/>
          </a:xfrm>
          <a:prstGeom prst="rect">
            <a:avLst/>
          </a:prstGeom>
          <a:noFill/>
        </p:spPr>
        <p:txBody>
          <a:bodyPr wrap="square" lIns="0" tIns="0" rIns="0" bIns="0" rtlCol="0">
            <a:spAutoFit/>
          </a:bodyPr>
          <a:lstStyle/>
          <a:p>
            <a:pPr lvl="0"/>
            <a:r>
              <a:rPr kumimoji="0" lang="en-US" sz="1200" b="0" i="0" u="none" strike="noStrike" kern="1200" cap="none" spc="0" normalizeH="0" baseline="0" noProof="0" dirty="0">
                <a:ln>
                  <a:noFill/>
                </a:ln>
                <a:solidFill>
                  <a:prstClr val="black"/>
                </a:solidFill>
                <a:effectLst/>
                <a:uLnTx/>
                <a:uFillTx/>
                <a:latin typeface="Montserrat Thin"/>
                <a:ea typeface="+mn-ea"/>
                <a:cs typeface="+mn-cs"/>
              </a:rPr>
              <a:t>CYBERLEARN.VN</a:t>
            </a:r>
          </a:p>
        </p:txBody>
      </p:sp>
      <p:sp>
        <p:nvSpPr>
          <p:cNvPr id="5" name="Freeform 5">
            <a:extLst>
              <a:ext uri="{FF2B5EF4-FFF2-40B4-BE49-F238E27FC236}">
                <a16:creationId xmlns:a16="http://schemas.microsoft.com/office/drawing/2014/main" id="{207602A8-4BE3-4400-8223-CF68877CC41C}"/>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6" name="Freeform 6">
            <a:extLst>
              <a:ext uri="{FF2B5EF4-FFF2-40B4-BE49-F238E27FC236}">
                <a16:creationId xmlns:a16="http://schemas.microsoft.com/office/drawing/2014/main" id="{5AB8AC74-1228-4E12-B8A2-2EBDC727A49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20" name="Freeform 7">
            <a:extLst>
              <a:ext uri="{FF2B5EF4-FFF2-40B4-BE49-F238E27FC236}">
                <a16:creationId xmlns:a16="http://schemas.microsoft.com/office/drawing/2014/main" id="{2391BE32-E670-43C4-BFEF-D897E0A552F3}"/>
              </a:ext>
            </a:extLst>
          </p:cNvPr>
          <p:cNvSpPr>
            <a:spLocks/>
          </p:cNvSpPr>
          <p:nvPr/>
        </p:nvSpPr>
        <p:spPr bwMode="auto">
          <a:xfrm>
            <a:off x="4763" y="3273425"/>
            <a:ext cx="1827213" cy="3579813"/>
          </a:xfrm>
          <a:custGeom>
            <a:avLst/>
            <a:gdLst>
              <a:gd name="T0" fmla="*/ 1020 w 1151"/>
              <a:gd name="T1" fmla="*/ 2258 h 2258"/>
              <a:gd name="T2" fmla="*/ 0 w 1151"/>
              <a:gd name="T3" fmla="*/ 2258 h 2258"/>
              <a:gd name="T4" fmla="*/ 0 w 1151"/>
              <a:gd name="T5" fmla="*/ 0 h 2258"/>
              <a:gd name="T6" fmla="*/ 217 w 1151"/>
              <a:gd name="T7" fmla="*/ 362 h 2258"/>
              <a:gd name="T8" fmla="*/ 1009 w 1151"/>
              <a:gd name="T9" fmla="*/ 1466 h 2258"/>
              <a:gd name="T10" fmla="*/ 1020 w 1151"/>
              <a:gd name="T11" fmla="*/ 2258 h 2258"/>
            </a:gdLst>
            <a:ahLst/>
            <a:cxnLst>
              <a:cxn ang="0">
                <a:pos x="T0" y="T1"/>
              </a:cxn>
              <a:cxn ang="0">
                <a:pos x="T2" y="T3"/>
              </a:cxn>
              <a:cxn ang="0">
                <a:pos x="T4" y="T5"/>
              </a:cxn>
              <a:cxn ang="0">
                <a:pos x="T6" y="T7"/>
              </a:cxn>
              <a:cxn ang="0">
                <a:pos x="T8" y="T9"/>
              </a:cxn>
              <a:cxn ang="0">
                <a:pos x="T10" y="T11"/>
              </a:cxn>
            </a:cxnLst>
            <a:rect l="0" t="0" r="r" b="b"/>
            <a:pathLst>
              <a:path w="1151" h="2258">
                <a:moveTo>
                  <a:pt x="1020" y="2258"/>
                </a:moveTo>
                <a:cubicBezTo>
                  <a:pt x="0" y="2258"/>
                  <a:pt x="0" y="2258"/>
                  <a:pt x="0" y="2258"/>
                </a:cubicBezTo>
                <a:cubicBezTo>
                  <a:pt x="0" y="0"/>
                  <a:pt x="0" y="0"/>
                  <a:pt x="0" y="0"/>
                </a:cubicBezTo>
                <a:cubicBezTo>
                  <a:pt x="60" y="137"/>
                  <a:pt x="131" y="261"/>
                  <a:pt x="217" y="362"/>
                </a:cubicBezTo>
                <a:cubicBezTo>
                  <a:pt x="469" y="662"/>
                  <a:pt x="877" y="1106"/>
                  <a:pt x="1009" y="1466"/>
                </a:cubicBezTo>
                <a:cubicBezTo>
                  <a:pt x="1098" y="1709"/>
                  <a:pt x="1151" y="1982"/>
                  <a:pt x="1020" y="2258"/>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21" name="Freeform 8">
            <a:extLst>
              <a:ext uri="{FF2B5EF4-FFF2-40B4-BE49-F238E27FC236}">
                <a16:creationId xmlns:a16="http://schemas.microsoft.com/office/drawing/2014/main" id="{408CD838-7FC3-46A3-91BE-5384B6EB434F}"/>
              </a:ext>
            </a:extLst>
          </p:cNvPr>
          <p:cNvSpPr>
            <a:spLocks/>
          </p:cNvSpPr>
          <p:nvPr/>
        </p:nvSpPr>
        <p:spPr bwMode="auto">
          <a:xfrm>
            <a:off x="5395913" y="3175"/>
            <a:ext cx="5167313" cy="3835560"/>
          </a:xfrm>
          <a:custGeom>
            <a:avLst/>
            <a:gdLst>
              <a:gd name="T0" fmla="*/ 3257 w 3257"/>
              <a:gd name="T1" fmla="*/ 1446 h 2650"/>
              <a:gd name="T2" fmla="*/ 2693 w 3257"/>
              <a:gd name="T3" fmla="*/ 2562 h 2650"/>
              <a:gd name="T4" fmla="*/ 2783 w 3257"/>
              <a:gd name="T5" fmla="*/ 2181 h 2650"/>
              <a:gd name="T6" fmla="*/ 2469 w 3257"/>
              <a:gd name="T7" fmla="*/ 1186 h 2650"/>
              <a:gd name="T8" fmla="*/ 719 w 3257"/>
              <a:gd name="T9" fmla="*/ 768 h 2650"/>
              <a:gd name="T10" fmla="*/ 0 w 3257"/>
              <a:gd name="T11" fmla="*/ 0 h 2650"/>
              <a:gd name="T12" fmla="*/ 2681 w 3257"/>
              <a:gd name="T13" fmla="*/ 0 h 2650"/>
              <a:gd name="T14" fmla="*/ 3257 w 3257"/>
              <a:gd name="T15" fmla="*/ 1446 h 2650"/>
              <a:gd name="connsiteX0" fmla="*/ 10000 w 10000"/>
              <a:gd name="connsiteY0" fmla="*/ 5457 h 9722"/>
              <a:gd name="connsiteX1" fmla="*/ 8268 w 10000"/>
              <a:gd name="connsiteY1" fmla="*/ 9668 h 9722"/>
              <a:gd name="connsiteX2" fmla="*/ 8545 w 10000"/>
              <a:gd name="connsiteY2" fmla="*/ 8230 h 9722"/>
              <a:gd name="connsiteX3" fmla="*/ 7618 w 10000"/>
              <a:gd name="connsiteY3" fmla="*/ 4747 h 9722"/>
              <a:gd name="connsiteX4" fmla="*/ 2208 w 10000"/>
              <a:gd name="connsiteY4" fmla="*/ 2898 h 9722"/>
              <a:gd name="connsiteX5" fmla="*/ 0 w 10000"/>
              <a:gd name="connsiteY5" fmla="*/ 0 h 9722"/>
              <a:gd name="connsiteX6" fmla="*/ 8232 w 10000"/>
              <a:gd name="connsiteY6" fmla="*/ 0 h 9722"/>
              <a:gd name="connsiteX7" fmla="*/ 10000 w 10000"/>
              <a:gd name="connsiteY7" fmla="*/ 5457 h 9722"/>
              <a:gd name="connsiteX0" fmla="*/ 10000 w 10000"/>
              <a:gd name="connsiteY0" fmla="*/ 5613 h 10000"/>
              <a:gd name="connsiteX1" fmla="*/ 8268 w 10000"/>
              <a:gd name="connsiteY1" fmla="*/ 9944 h 10000"/>
              <a:gd name="connsiteX2" fmla="*/ 8545 w 10000"/>
              <a:gd name="connsiteY2" fmla="*/ 8465 h 10000"/>
              <a:gd name="connsiteX3" fmla="*/ 7471 w 10000"/>
              <a:gd name="connsiteY3" fmla="*/ 4976 h 10000"/>
              <a:gd name="connsiteX4" fmla="*/ 2208 w 10000"/>
              <a:gd name="connsiteY4" fmla="*/ 2981 h 10000"/>
              <a:gd name="connsiteX5" fmla="*/ 0 w 10000"/>
              <a:gd name="connsiteY5" fmla="*/ 0 h 10000"/>
              <a:gd name="connsiteX6" fmla="*/ 8232 w 10000"/>
              <a:gd name="connsiteY6" fmla="*/ 0 h 10000"/>
              <a:gd name="connsiteX7" fmla="*/ 10000 w 10000"/>
              <a:gd name="connsiteY7" fmla="*/ 5613 h 10000"/>
              <a:gd name="connsiteX0" fmla="*/ 10000 w 10000"/>
              <a:gd name="connsiteY0" fmla="*/ 5613 h 10000"/>
              <a:gd name="connsiteX1" fmla="*/ 8268 w 10000"/>
              <a:gd name="connsiteY1" fmla="*/ 9944 h 10000"/>
              <a:gd name="connsiteX2" fmla="*/ 8545 w 10000"/>
              <a:gd name="connsiteY2" fmla="*/ 8465 h 10000"/>
              <a:gd name="connsiteX3" fmla="*/ 7250 w 10000"/>
              <a:gd name="connsiteY3" fmla="*/ 5023 h 10000"/>
              <a:gd name="connsiteX4" fmla="*/ 2208 w 10000"/>
              <a:gd name="connsiteY4" fmla="*/ 2981 h 10000"/>
              <a:gd name="connsiteX5" fmla="*/ 0 w 10000"/>
              <a:gd name="connsiteY5" fmla="*/ 0 h 10000"/>
              <a:gd name="connsiteX6" fmla="*/ 8232 w 10000"/>
              <a:gd name="connsiteY6" fmla="*/ 0 h 10000"/>
              <a:gd name="connsiteX7" fmla="*/ 10000 w 10000"/>
              <a:gd name="connsiteY7" fmla="*/ 5613 h 10000"/>
              <a:gd name="connsiteX0" fmla="*/ 10000 w 10000"/>
              <a:gd name="connsiteY0" fmla="*/ 5613 h 9201"/>
              <a:gd name="connsiteX1" fmla="*/ 9245 w 10000"/>
              <a:gd name="connsiteY1" fmla="*/ 9081 h 9201"/>
              <a:gd name="connsiteX2" fmla="*/ 8545 w 10000"/>
              <a:gd name="connsiteY2" fmla="*/ 8465 h 9201"/>
              <a:gd name="connsiteX3" fmla="*/ 7250 w 10000"/>
              <a:gd name="connsiteY3" fmla="*/ 5023 h 9201"/>
              <a:gd name="connsiteX4" fmla="*/ 2208 w 10000"/>
              <a:gd name="connsiteY4" fmla="*/ 2981 h 9201"/>
              <a:gd name="connsiteX5" fmla="*/ 0 w 10000"/>
              <a:gd name="connsiteY5" fmla="*/ 0 h 9201"/>
              <a:gd name="connsiteX6" fmla="*/ 8232 w 10000"/>
              <a:gd name="connsiteY6" fmla="*/ 0 h 9201"/>
              <a:gd name="connsiteX7" fmla="*/ 10000 w 10000"/>
              <a:gd name="connsiteY7" fmla="*/ 5613 h 9201"/>
              <a:gd name="connsiteX0" fmla="*/ 10000 w 10000"/>
              <a:gd name="connsiteY0" fmla="*/ 6100 h 10081"/>
              <a:gd name="connsiteX1" fmla="*/ 9245 w 10000"/>
              <a:gd name="connsiteY1" fmla="*/ 9870 h 10081"/>
              <a:gd name="connsiteX2" fmla="*/ 8508 w 10000"/>
              <a:gd name="connsiteY2" fmla="*/ 9276 h 10081"/>
              <a:gd name="connsiteX3" fmla="*/ 7250 w 10000"/>
              <a:gd name="connsiteY3" fmla="*/ 5459 h 10081"/>
              <a:gd name="connsiteX4" fmla="*/ 2208 w 10000"/>
              <a:gd name="connsiteY4" fmla="*/ 3240 h 10081"/>
              <a:gd name="connsiteX5" fmla="*/ 0 w 10000"/>
              <a:gd name="connsiteY5" fmla="*/ 0 h 10081"/>
              <a:gd name="connsiteX6" fmla="*/ 8232 w 10000"/>
              <a:gd name="connsiteY6" fmla="*/ 0 h 10081"/>
              <a:gd name="connsiteX7" fmla="*/ 10000 w 10000"/>
              <a:gd name="connsiteY7" fmla="*/ 6100 h 10081"/>
              <a:gd name="connsiteX0" fmla="*/ 10000 w 10000"/>
              <a:gd name="connsiteY0" fmla="*/ 6100 h 10204"/>
              <a:gd name="connsiteX1" fmla="*/ 9245 w 10000"/>
              <a:gd name="connsiteY1" fmla="*/ 9870 h 10204"/>
              <a:gd name="connsiteX2" fmla="*/ 8508 w 10000"/>
              <a:gd name="connsiteY2" fmla="*/ 9276 h 10204"/>
              <a:gd name="connsiteX3" fmla="*/ 7250 w 10000"/>
              <a:gd name="connsiteY3" fmla="*/ 5459 h 10204"/>
              <a:gd name="connsiteX4" fmla="*/ 2208 w 10000"/>
              <a:gd name="connsiteY4" fmla="*/ 3240 h 10204"/>
              <a:gd name="connsiteX5" fmla="*/ 0 w 10000"/>
              <a:gd name="connsiteY5" fmla="*/ 0 h 10204"/>
              <a:gd name="connsiteX6" fmla="*/ 8232 w 10000"/>
              <a:gd name="connsiteY6" fmla="*/ 0 h 10204"/>
              <a:gd name="connsiteX7" fmla="*/ 10000 w 10000"/>
              <a:gd name="connsiteY7" fmla="*/ 6100 h 1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204">
                <a:moveTo>
                  <a:pt x="10000" y="6100"/>
                </a:moveTo>
                <a:cubicBezTo>
                  <a:pt x="10000" y="6100"/>
                  <a:pt x="9494" y="9341"/>
                  <a:pt x="9245" y="9870"/>
                </a:cubicBezTo>
                <a:cubicBezTo>
                  <a:pt x="8996" y="10399"/>
                  <a:pt x="8329" y="10370"/>
                  <a:pt x="8508" y="9276"/>
                </a:cubicBezTo>
                <a:cubicBezTo>
                  <a:pt x="8658" y="8011"/>
                  <a:pt x="8300" y="6465"/>
                  <a:pt x="7250" y="5459"/>
                </a:cubicBezTo>
                <a:cubicBezTo>
                  <a:pt x="6200" y="4453"/>
                  <a:pt x="3416" y="4150"/>
                  <a:pt x="2208" y="3240"/>
                </a:cubicBezTo>
                <a:cubicBezTo>
                  <a:pt x="1000" y="2330"/>
                  <a:pt x="353" y="1219"/>
                  <a:pt x="0" y="0"/>
                </a:cubicBezTo>
                <a:lnTo>
                  <a:pt x="8232" y="0"/>
                </a:lnTo>
                <a:lnTo>
                  <a:pt x="10000" y="6100"/>
                </a:ln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22" name="Freeform 9">
            <a:extLst>
              <a:ext uri="{FF2B5EF4-FFF2-40B4-BE49-F238E27FC236}">
                <a16:creationId xmlns:a16="http://schemas.microsoft.com/office/drawing/2014/main" id="{BDD30AB2-AF52-4FA2-A0BC-BA474D856A86}"/>
              </a:ext>
            </a:extLst>
          </p:cNvPr>
          <p:cNvSpPr>
            <a:spLocks/>
          </p:cNvSpPr>
          <p:nvPr/>
        </p:nvSpPr>
        <p:spPr bwMode="auto">
          <a:xfrm>
            <a:off x="7381875" y="3175"/>
            <a:ext cx="4810125" cy="6850063"/>
          </a:xfrm>
          <a:custGeom>
            <a:avLst/>
            <a:gdLst>
              <a:gd name="T0" fmla="*/ 3031 w 3031"/>
              <a:gd name="T1" fmla="*/ 0 h 4320"/>
              <a:gd name="T2" fmla="*/ 3031 w 3031"/>
              <a:gd name="T3" fmla="*/ 4320 h 4320"/>
              <a:gd name="T4" fmla="*/ 1675 w 3031"/>
              <a:gd name="T5" fmla="*/ 4320 h 4320"/>
              <a:gd name="T6" fmla="*/ 865 w 3031"/>
              <a:gd name="T7" fmla="*/ 3180 h 4320"/>
              <a:gd name="T8" fmla="*/ 1627 w 3031"/>
              <a:gd name="T9" fmla="*/ 1656 h 4320"/>
              <a:gd name="T10" fmla="*/ 1053 w 3031"/>
              <a:gd name="T11" fmla="*/ 364 h 4320"/>
              <a:gd name="T12" fmla="*/ 0 w 3031"/>
              <a:gd name="T13" fmla="*/ 0 h 4320"/>
              <a:gd name="T14" fmla="*/ 3031 w 3031"/>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1" h="4320">
                <a:moveTo>
                  <a:pt x="3031" y="0"/>
                </a:moveTo>
                <a:cubicBezTo>
                  <a:pt x="3031" y="4320"/>
                  <a:pt x="3031" y="4320"/>
                  <a:pt x="3031" y="4320"/>
                </a:cubicBezTo>
                <a:cubicBezTo>
                  <a:pt x="1675" y="4320"/>
                  <a:pt x="1675" y="4320"/>
                  <a:pt x="1675" y="4320"/>
                </a:cubicBezTo>
                <a:cubicBezTo>
                  <a:pt x="1093" y="4032"/>
                  <a:pt x="839" y="3732"/>
                  <a:pt x="865" y="3180"/>
                </a:cubicBezTo>
                <a:cubicBezTo>
                  <a:pt x="895" y="2550"/>
                  <a:pt x="1573" y="2160"/>
                  <a:pt x="1627" y="1656"/>
                </a:cubicBezTo>
                <a:cubicBezTo>
                  <a:pt x="1681" y="1152"/>
                  <a:pt x="1447" y="648"/>
                  <a:pt x="1053" y="364"/>
                </a:cubicBezTo>
                <a:cubicBezTo>
                  <a:pt x="809" y="188"/>
                  <a:pt x="387" y="71"/>
                  <a:pt x="0" y="0"/>
                </a:cubicBezTo>
                <a:lnTo>
                  <a:pt x="3031"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tserrat Thin"/>
                <a:ea typeface="+mn-ea"/>
                <a:cs typeface="+mn-cs"/>
              </a:rPr>
              <a:t> </a:t>
            </a:r>
          </a:p>
        </p:txBody>
      </p:sp>
      <p:sp>
        <p:nvSpPr>
          <p:cNvPr id="23" name="Freeform 10">
            <a:extLst>
              <a:ext uri="{FF2B5EF4-FFF2-40B4-BE49-F238E27FC236}">
                <a16:creationId xmlns:a16="http://schemas.microsoft.com/office/drawing/2014/main" id="{B27DE685-732F-479E-85AB-2686E7230DC6}"/>
              </a:ext>
            </a:extLst>
          </p:cNvPr>
          <p:cNvSpPr>
            <a:spLocks/>
          </p:cNvSpPr>
          <p:nvPr/>
        </p:nvSpPr>
        <p:spPr bwMode="auto">
          <a:xfrm>
            <a:off x="10079038" y="3175"/>
            <a:ext cx="2112963" cy="3519488"/>
          </a:xfrm>
          <a:custGeom>
            <a:avLst/>
            <a:gdLst>
              <a:gd name="T0" fmla="*/ 1332 w 1332"/>
              <a:gd name="T1" fmla="*/ 0 h 2220"/>
              <a:gd name="T2" fmla="*/ 1332 w 1332"/>
              <a:gd name="T3" fmla="*/ 2220 h 2220"/>
              <a:gd name="T4" fmla="*/ 1068 w 1332"/>
              <a:gd name="T5" fmla="*/ 1416 h 2220"/>
              <a:gd name="T6" fmla="*/ 402 w 1332"/>
              <a:gd name="T7" fmla="*/ 852 h 2220"/>
              <a:gd name="T8" fmla="*/ 0 w 1332"/>
              <a:gd name="T9" fmla="*/ 0 h 2220"/>
              <a:gd name="T10" fmla="*/ 1332 w 1332"/>
              <a:gd name="T11" fmla="*/ 0 h 2220"/>
            </a:gdLst>
            <a:ahLst/>
            <a:cxnLst>
              <a:cxn ang="0">
                <a:pos x="T0" y="T1"/>
              </a:cxn>
              <a:cxn ang="0">
                <a:pos x="T2" y="T3"/>
              </a:cxn>
              <a:cxn ang="0">
                <a:pos x="T4" y="T5"/>
              </a:cxn>
              <a:cxn ang="0">
                <a:pos x="T6" y="T7"/>
              </a:cxn>
              <a:cxn ang="0">
                <a:pos x="T8" y="T9"/>
              </a:cxn>
              <a:cxn ang="0">
                <a:pos x="T10" y="T11"/>
              </a:cxn>
            </a:cxnLst>
            <a:rect l="0" t="0" r="r" b="b"/>
            <a:pathLst>
              <a:path w="1332" h="2220">
                <a:moveTo>
                  <a:pt x="1332" y="0"/>
                </a:moveTo>
                <a:cubicBezTo>
                  <a:pt x="1332" y="2220"/>
                  <a:pt x="1332" y="2220"/>
                  <a:pt x="1332" y="2220"/>
                </a:cubicBezTo>
                <a:cubicBezTo>
                  <a:pt x="1256" y="1862"/>
                  <a:pt x="1154" y="1547"/>
                  <a:pt x="1068" y="1416"/>
                </a:cubicBezTo>
                <a:cubicBezTo>
                  <a:pt x="931" y="1207"/>
                  <a:pt x="792" y="1098"/>
                  <a:pt x="402" y="852"/>
                </a:cubicBezTo>
                <a:cubicBezTo>
                  <a:pt x="12" y="606"/>
                  <a:pt x="6" y="252"/>
                  <a:pt x="0" y="0"/>
                </a:cubicBezTo>
                <a:lnTo>
                  <a:pt x="1332"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31" name="TextBox 30">
            <a:extLst>
              <a:ext uri="{FF2B5EF4-FFF2-40B4-BE49-F238E27FC236}">
                <a16:creationId xmlns:a16="http://schemas.microsoft.com/office/drawing/2014/main" id="{A38E48BA-C396-4666-B6E8-3219CAC5C118}"/>
              </a:ext>
            </a:extLst>
          </p:cNvPr>
          <p:cNvSpPr txBox="1"/>
          <p:nvPr/>
        </p:nvSpPr>
        <p:spPr>
          <a:xfrm>
            <a:off x="3039486" y="1166421"/>
            <a:ext cx="6527584" cy="2462213"/>
          </a:xfrm>
          <a:prstGeom prst="rect">
            <a:avLst/>
          </a:prstGeom>
          <a:noFill/>
        </p:spPr>
        <p:txBody>
          <a:bodyPr wrap="square" lIns="0" tIns="0" rIns="0" bIns="0" rtlCol="0">
            <a:spAutoFit/>
          </a:bodyPr>
          <a:lstStyle/>
          <a:p>
            <a:pPr lvl="0" algn="ctr">
              <a:defRPr/>
            </a:pPr>
            <a:r>
              <a:rPr lang="en-US" sz="8000" spc="-300" dirty="0">
                <a:solidFill>
                  <a:srgbClr val="FFC44D"/>
                </a:solidFill>
                <a:latin typeface="Montserrat Semibold"/>
              </a:rPr>
              <a:t>Binary Search Tree</a:t>
            </a:r>
          </a:p>
        </p:txBody>
      </p:sp>
    </p:spTree>
    <p:extLst>
      <p:ext uri="{BB962C8B-B14F-4D97-AF65-F5344CB8AC3E}">
        <p14:creationId xmlns:p14="http://schemas.microsoft.com/office/powerpoint/2010/main" val="32415067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2500" autoRev="1" fill="hold" grpId="0" nodeType="afterEffect" p14:presetBounceEnd="12500">
                                      <p:stCondLst>
                                        <p:cond delay="0"/>
                                      </p:stCondLst>
                                      <p:endCondLst>
                                        <p:cond evt="onNext" delay="0">
                                          <p:tgtEl>
                                            <p:sldTgt/>
                                          </p:tgtEl>
                                        </p:cond>
                                      </p:endCondLst>
                                      <p:childTnLst>
                                        <p:animScale p14:bounceEnd="12500">
                                          <p:cBhvr>
                                            <p:cTn id="6" dur="8000" fill="hold"/>
                                            <p:tgtEl>
                                              <p:spTgt spid="22"/>
                                            </p:tgtEl>
                                          </p:cBhvr>
                                          <p:by x="150000" y="150000"/>
                                        </p:animScale>
                                      </p:childTnLst>
                                    </p:cTn>
                                  </p:par>
                                  <p:par>
                                    <p:cTn id="7"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8" dur="8000" fill="hold"/>
                                            <p:tgtEl>
                                              <p:spTgt spid="21"/>
                                            </p:tgtEl>
                                          </p:cBhvr>
                                          <p:by x="150000" y="150000"/>
                                        </p:animScale>
                                      </p:childTnLst>
                                    </p:cTn>
                                  </p:par>
                                  <p:par>
                                    <p:cTn id="9"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0" dur="8000" fill="hold"/>
                                            <p:tgtEl>
                                              <p:spTgt spid="23"/>
                                            </p:tgtEl>
                                          </p:cBhvr>
                                          <p:by x="150000" y="150000"/>
                                        </p:animScale>
                                      </p:childTnLst>
                                    </p:cTn>
                                  </p:par>
                                  <p:par>
                                    <p:cTn id="11"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2" dur="8000" fill="hold"/>
                                            <p:tgtEl>
                                              <p:spTgt spid="6"/>
                                            </p:tgtEl>
                                          </p:cBhvr>
                                          <p:by x="150000" y="150000"/>
                                        </p:animScale>
                                      </p:childTnLst>
                                    </p:cTn>
                                  </p:par>
                                  <p:par>
                                    <p:cTn id="13"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4" dur="8000" fill="hold"/>
                                            <p:tgtEl>
                                              <p:spTgt spid="5"/>
                                            </p:tgtEl>
                                          </p:cBhvr>
                                          <p:by x="150000" y="150000"/>
                                        </p:animScale>
                                      </p:childTnLst>
                                    </p:cTn>
                                  </p:par>
                                  <p:par>
                                    <p:cTn id="15"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6" dur="8000" fill="hold"/>
                                            <p:tgtEl>
                                              <p:spTgt spid="20"/>
                                            </p:tgtEl>
                                          </p:cBhvr>
                                          <p:by x="150000" y="150000"/>
                                        </p:animScale>
                                      </p:childTnLst>
                                    </p:cTn>
                                  </p:par>
                                  <p:par>
                                    <p:cTn id="17" presetID="2" presetClass="entr" presetSubtype="8" decel="100000" fill="hold" grpId="0"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3000" fill="hold"/>
                                            <p:tgtEl>
                                              <p:spTgt spid="31"/>
                                            </p:tgtEl>
                                            <p:attrNameLst>
                                              <p:attrName>ppt_x</p:attrName>
                                            </p:attrNameLst>
                                          </p:cBhvr>
                                          <p:tavLst>
                                            <p:tav tm="0">
                                              <p:val>
                                                <p:strVal val="0-#ppt_w/2"/>
                                              </p:val>
                                            </p:tav>
                                            <p:tav tm="100000">
                                              <p:val>
                                                <p:strVal val="#ppt_x"/>
                                              </p:val>
                                            </p:tav>
                                          </p:tavLst>
                                        </p:anim>
                                        <p:anim calcmode="lin" valueType="num">
                                          <p:cBhvr additive="base">
                                            <p:cTn id="20" dur="3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3000" fill="hold"/>
                                            <p:tgtEl>
                                              <p:spTgt spid="32"/>
                                            </p:tgtEl>
                                            <p:attrNameLst>
                                              <p:attrName>ppt_x</p:attrName>
                                            </p:attrNameLst>
                                          </p:cBhvr>
                                          <p:tavLst>
                                            <p:tav tm="0">
                                              <p:val>
                                                <p:strVal val="0-#ppt_w/2"/>
                                              </p:val>
                                            </p:tav>
                                            <p:tav tm="100000">
                                              <p:val>
                                                <p:strVal val="#ppt_x"/>
                                              </p:val>
                                            </p:tav>
                                          </p:tavLst>
                                        </p:anim>
                                        <p:anim calcmode="lin" valueType="num">
                                          <p:cBhvr additive="base">
                                            <p:cTn id="24" dur="3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 grpId="0" animBg="1"/>
          <p:bldP spid="6" grpId="0" animBg="1"/>
          <p:bldP spid="20" grpId="0" animBg="1"/>
          <p:bldP spid="21" grpId="0" animBg="1"/>
          <p:bldP spid="22" grpId="0" animBg="1"/>
          <p:bldP spid="23" grpId="0" animBg="1"/>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2500" autoRev="1" fill="hold" grpId="0" nodeType="afterEffect">
                                      <p:stCondLst>
                                        <p:cond delay="0"/>
                                      </p:stCondLst>
                                      <p:endCondLst>
                                        <p:cond evt="onNext" delay="0">
                                          <p:tgtEl>
                                            <p:sldTgt/>
                                          </p:tgtEl>
                                        </p:cond>
                                      </p:endCondLst>
                                      <p:childTnLst>
                                        <p:animScale>
                                          <p:cBhvr>
                                            <p:cTn id="6" dur="8000" fill="hold"/>
                                            <p:tgtEl>
                                              <p:spTgt spid="22"/>
                                            </p:tgtEl>
                                          </p:cBhvr>
                                          <p:by x="150000" y="150000"/>
                                        </p:animScale>
                                      </p:childTnLst>
                                    </p:cTn>
                                  </p:par>
                                  <p:par>
                                    <p:cTn id="7" presetID="6" presetClass="emph" presetSubtype="0" repeatCount="indefinite" accel="12500" autoRev="1" fill="hold" grpId="0" nodeType="withEffect">
                                      <p:stCondLst>
                                        <p:cond delay="0"/>
                                      </p:stCondLst>
                                      <p:endCondLst>
                                        <p:cond evt="onNext" delay="0">
                                          <p:tgtEl>
                                            <p:sldTgt/>
                                          </p:tgtEl>
                                        </p:cond>
                                      </p:endCondLst>
                                      <p:childTnLst>
                                        <p:animScale>
                                          <p:cBhvr>
                                            <p:cTn id="8" dur="8000" fill="hold"/>
                                            <p:tgtEl>
                                              <p:spTgt spid="21"/>
                                            </p:tgtEl>
                                          </p:cBhvr>
                                          <p:by x="150000" y="150000"/>
                                        </p:animScale>
                                      </p:childTnLst>
                                    </p:cTn>
                                  </p:par>
                                  <p:par>
                                    <p:cTn id="9" presetID="6" presetClass="emph" presetSubtype="0" repeatCount="indefinite" accel="12500" autoRev="1" fill="hold" grpId="0" nodeType="withEffect">
                                      <p:stCondLst>
                                        <p:cond delay="0"/>
                                      </p:stCondLst>
                                      <p:endCondLst>
                                        <p:cond evt="onNext" delay="0">
                                          <p:tgtEl>
                                            <p:sldTgt/>
                                          </p:tgtEl>
                                        </p:cond>
                                      </p:endCondLst>
                                      <p:childTnLst>
                                        <p:animScale>
                                          <p:cBhvr>
                                            <p:cTn id="10" dur="8000" fill="hold"/>
                                            <p:tgtEl>
                                              <p:spTgt spid="23"/>
                                            </p:tgtEl>
                                          </p:cBhvr>
                                          <p:by x="150000" y="150000"/>
                                        </p:animScale>
                                      </p:childTnLst>
                                    </p:cTn>
                                  </p:par>
                                  <p:par>
                                    <p:cTn id="11" presetID="6" presetClass="emph" presetSubtype="0" repeatCount="indefinite" accel="12500" autoRev="1" fill="hold" grpId="0" nodeType="withEffect">
                                      <p:stCondLst>
                                        <p:cond delay="0"/>
                                      </p:stCondLst>
                                      <p:endCondLst>
                                        <p:cond evt="onNext" delay="0">
                                          <p:tgtEl>
                                            <p:sldTgt/>
                                          </p:tgtEl>
                                        </p:cond>
                                      </p:endCondLst>
                                      <p:childTnLst>
                                        <p:animScale>
                                          <p:cBhvr>
                                            <p:cTn id="12" dur="8000" fill="hold"/>
                                            <p:tgtEl>
                                              <p:spTgt spid="6"/>
                                            </p:tgtEl>
                                          </p:cBhvr>
                                          <p:by x="150000" y="150000"/>
                                        </p:animScale>
                                      </p:childTnLst>
                                    </p:cTn>
                                  </p:par>
                                  <p:par>
                                    <p:cTn id="13" presetID="6" presetClass="emph" presetSubtype="0" repeatCount="indefinite" accel="12500" autoRev="1" fill="hold" grpId="0" nodeType="withEffect">
                                      <p:stCondLst>
                                        <p:cond delay="0"/>
                                      </p:stCondLst>
                                      <p:endCondLst>
                                        <p:cond evt="onNext" delay="0">
                                          <p:tgtEl>
                                            <p:sldTgt/>
                                          </p:tgtEl>
                                        </p:cond>
                                      </p:endCondLst>
                                      <p:childTnLst>
                                        <p:animScale>
                                          <p:cBhvr>
                                            <p:cTn id="14" dur="8000" fill="hold"/>
                                            <p:tgtEl>
                                              <p:spTgt spid="5"/>
                                            </p:tgtEl>
                                          </p:cBhvr>
                                          <p:by x="150000" y="150000"/>
                                        </p:animScale>
                                      </p:childTnLst>
                                    </p:cTn>
                                  </p:par>
                                  <p:par>
                                    <p:cTn id="15" presetID="6" presetClass="emph" presetSubtype="0" repeatCount="indefinite" accel="12500" autoRev="1" fill="hold" grpId="0" nodeType="withEffect">
                                      <p:stCondLst>
                                        <p:cond delay="0"/>
                                      </p:stCondLst>
                                      <p:endCondLst>
                                        <p:cond evt="onNext" delay="0">
                                          <p:tgtEl>
                                            <p:sldTgt/>
                                          </p:tgtEl>
                                        </p:cond>
                                      </p:endCondLst>
                                      <p:childTnLst>
                                        <p:animScale>
                                          <p:cBhvr>
                                            <p:cTn id="16" dur="8000" fill="hold"/>
                                            <p:tgtEl>
                                              <p:spTgt spid="20"/>
                                            </p:tgtEl>
                                          </p:cBhvr>
                                          <p:by x="150000" y="150000"/>
                                        </p:animScale>
                                      </p:childTnLst>
                                    </p:cTn>
                                  </p:par>
                                  <p:par>
                                    <p:cTn id="17" presetID="2" presetClass="entr" presetSubtype="8" decel="100000" fill="hold" grpId="0"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3000" fill="hold"/>
                                            <p:tgtEl>
                                              <p:spTgt spid="31"/>
                                            </p:tgtEl>
                                            <p:attrNameLst>
                                              <p:attrName>ppt_x</p:attrName>
                                            </p:attrNameLst>
                                          </p:cBhvr>
                                          <p:tavLst>
                                            <p:tav tm="0">
                                              <p:val>
                                                <p:strVal val="0-#ppt_w/2"/>
                                              </p:val>
                                            </p:tav>
                                            <p:tav tm="100000">
                                              <p:val>
                                                <p:strVal val="#ppt_x"/>
                                              </p:val>
                                            </p:tav>
                                          </p:tavLst>
                                        </p:anim>
                                        <p:anim calcmode="lin" valueType="num">
                                          <p:cBhvr additive="base">
                                            <p:cTn id="20" dur="3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3000" fill="hold"/>
                                            <p:tgtEl>
                                              <p:spTgt spid="32"/>
                                            </p:tgtEl>
                                            <p:attrNameLst>
                                              <p:attrName>ppt_x</p:attrName>
                                            </p:attrNameLst>
                                          </p:cBhvr>
                                          <p:tavLst>
                                            <p:tav tm="0">
                                              <p:val>
                                                <p:strVal val="0-#ppt_w/2"/>
                                              </p:val>
                                            </p:tav>
                                            <p:tav tm="100000">
                                              <p:val>
                                                <p:strVal val="#ppt_x"/>
                                              </p:val>
                                            </p:tav>
                                          </p:tavLst>
                                        </p:anim>
                                        <p:anim calcmode="lin" valueType="num">
                                          <p:cBhvr additive="base">
                                            <p:cTn id="24" dur="3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 grpId="0" animBg="1"/>
          <p:bldP spid="6" grpId="0" animBg="1"/>
          <p:bldP spid="20" grpId="0" animBg="1"/>
          <p:bldP spid="21" grpId="0" animBg="1"/>
          <p:bldP spid="22" grpId="0" animBg="1"/>
          <p:bldP spid="23" grpId="0" animBg="1"/>
          <p:bldP spid="3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154190" y="2997655"/>
            <a:ext cx="3883619" cy="1106277"/>
          </a:xfrm>
          <a:prstGeom prst="rect">
            <a:avLst/>
          </a:prstGeom>
        </p:spPr>
      </p:pic>
      <p:sp>
        <p:nvSpPr>
          <p:cNvPr id="15" name="TextBox 14">
            <a:extLst>
              <a:ext uri="{FF2B5EF4-FFF2-40B4-BE49-F238E27FC236}">
                <a16:creationId xmlns:a16="http://schemas.microsoft.com/office/drawing/2014/main" id="{1359A7EA-5EC3-4836-A20B-3DA9976BE783}"/>
              </a:ext>
            </a:extLst>
          </p:cNvPr>
          <p:cNvSpPr txBox="1"/>
          <p:nvPr/>
        </p:nvSpPr>
        <p:spPr>
          <a:xfrm>
            <a:off x="1872456" y="1054651"/>
            <a:ext cx="9704498" cy="3262432"/>
          </a:xfrm>
          <a:prstGeom prst="rect">
            <a:avLst/>
          </a:prstGeom>
          <a:noFill/>
        </p:spPr>
        <p:txBody>
          <a:bodyPr wrap="square" rtlCol="0">
            <a:spAutoFit/>
          </a:bodyPr>
          <a:lstStyle/>
          <a:p>
            <a:pPr marL="457200" lvl="0" indent="-457200">
              <a:buFont typeface="Wingdings" panose="05000000000000000000" pitchFamily="2" charset="2"/>
              <a:buChar char="Ø"/>
            </a:pPr>
            <a:r>
              <a:rPr lang="en-US" sz="2400" b="1" dirty="0">
                <a:solidFill>
                  <a:prstClr val="black">
                    <a:lumMod val="50000"/>
                    <a:lumOff val="50000"/>
                  </a:prstClr>
                </a:solidFill>
              </a:rPr>
              <a:t>Hoisting </a:t>
            </a:r>
            <a:r>
              <a:rPr lang="en-US" sz="2400" b="1" dirty="0" err="1">
                <a:solidFill>
                  <a:prstClr val="black">
                    <a:lumMod val="50000"/>
                    <a:lumOff val="50000"/>
                  </a:prstClr>
                </a:solidFill>
              </a:rPr>
              <a:t>với</a:t>
            </a:r>
            <a:r>
              <a:rPr lang="en-US" sz="2400" b="1" dirty="0">
                <a:solidFill>
                  <a:prstClr val="black">
                    <a:lumMod val="50000"/>
                    <a:lumOff val="50000"/>
                  </a:prstClr>
                </a:solidFill>
              </a:rPr>
              <a:t> var, let </a:t>
            </a:r>
            <a:r>
              <a:rPr lang="en-US" sz="2400" b="1" dirty="0" err="1">
                <a:solidFill>
                  <a:prstClr val="black">
                    <a:lumMod val="50000"/>
                    <a:lumOff val="50000"/>
                  </a:prstClr>
                </a:solidFill>
              </a:rPr>
              <a:t>và</a:t>
            </a:r>
            <a:r>
              <a:rPr lang="en-US" sz="2400" b="1" dirty="0">
                <a:solidFill>
                  <a:prstClr val="black">
                    <a:lumMod val="50000"/>
                    <a:lumOff val="50000"/>
                  </a:prstClr>
                </a:solidFill>
              </a:rPr>
              <a:t> const</a:t>
            </a:r>
          </a:p>
          <a:p>
            <a:pPr lvl="0" defTabSz="1097280">
              <a:lnSpc>
                <a:spcPct val="150000"/>
              </a:lnSpc>
            </a:pPr>
            <a:r>
              <a:rPr lang="en-US" sz="2000" dirty="0">
                <a:solidFill>
                  <a:prstClr val="black">
                    <a:lumMod val="50000"/>
                    <a:lumOff val="50000"/>
                  </a:prstClr>
                </a:solidFill>
              </a:rPr>
              <a:t>Hoisting </a:t>
            </a:r>
            <a:r>
              <a:rPr lang="en-US" sz="2000" dirty="0" err="1">
                <a:solidFill>
                  <a:prstClr val="black">
                    <a:lumMod val="50000"/>
                    <a:lumOff val="50000"/>
                  </a:prstClr>
                </a:solidFill>
              </a:rPr>
              <a:t>là</a:t>
            </a:r>
            <a:r>
              <a:rPr lang="en-US" sz="2000" dirty="0">
                <a:solidFill>
                  <a:prstClr val="black">
                    <a:lumMod val="50000"/>
                    <a:lumOff val="50000"/>
                  </a:prstClr>
                </a:solidFill>
              </a:rPr>
              <a:t> </a:t>
            </a:r>
            <a:r>
              <a:rPr lang="en-US" sz="2000" dirty="0" err="1">
                <a:solidFill>
                  <a:prstClr val="black">
                    <a:lumMod val="50000"/>
                    <a:lumOff val="50000"/>
                  </a:prstClr>
                </a:solidFill>
              </a:rPr>
              <a:t>hành</a:t>
            </a:r>
            <a:r>
              <a:rPr lang="en-US" sz="2000" dirty="0">
                <a:solidFill>
                  <a:prstClr val="black">
                    <a:lumMod val="50000"/>
                    <a:lumOff val="50000"/>
                  </a:prstClr>
                </a:solidFill>
              </a:rPr>
              <a:t> </a:t>
            </a:r>
            <a:r>
              <a:rPr lang="en-US" sz="2000" dirty="0" err="1">
                <a:solidFill>
                  <a:prstClr val="black">
                    <a:lumMod val="50000"/>
                    <a:lumOff val="50000"/>
                  </a:prstClr>
                </a:solidFill>
              </a:rPr>
              <a:t>động</a:t>
            </a:r>
            <a:r>
              <a:rPr lang="en-US" sz="2000" dirty="0">
                <a:solidFill>
                  <a:prstClr val="black">
                    <a:lumMod val="50000"/>
                    <a:lumOff val="50000"/>
                  </a:prstClr>
                </a:solidFill>
              </a:rPr>
              <a:t> </a:t>
            </a:r>
            <a:r>
              <a:rPr lang="en-US" sz="2000" dirty="0" err="1">
                <a:solidFill>
                  <a:prstClr val="black">
                    <a:lumMod val="50000"/>
                    <a:lumOff val="50000"/>
                  </a:prstClr>
                </a:solidFill>
              </a:rPr>
              <a:t>mặc</a:t>
            </a:r>
            <a:r>
              <a:rPr lang="en-US" sz="2000" dirty="0">
                <a:solidFill>
                  <a:prstClr val="black">
                    <a:lumMod val="50000"/>
                    <a:lumOff val="50000"/>
                  </a:prstClr>
                </a:solidFill>
              </a:rPr>
              <a:t> </a:t>
            </a:r>
            <a:r>
              <a:rPr lang="en-US" sz="2000" dirty="0" err="1">
                <a:solidFill>
                  <a:prstClr val="black">
                    <a:lumMod val="50000"/>
                    <a:lumOff val="50000"/>
                  </a:prstClr>
                </a:solidFill>
              </a:rPr>
              <a:t>định</a:t>
            </a:r>
            <a:r>
              <a:rPr lang="en-US" sz="2000" dirty="0">
                <a:solidFill>
                  <a:prstClr val="black">
                    <a:lumMod val="50000"/>
                    <a:lumOff val="50000"/>
                  </a:prstClr>
                </a:solidFill>
              </a:rPr>
              <a:t> </a:t>
            </a:r>
            <a:r>
              <a:rPr lang="en-US" sz="2000" dirty="0" err="1">
                <a:solidFill>
                  <a:prstClr val="black">
                    <a:lumMod val="50000"/>
                    <a:lumOff val="50000"/>
                  </a:prstClr>
                </a:solidFill>
              </a:rPr>
              <a:t>của</a:t>
            </a:r>
            <a:r>
              <a:rPr lang="en-US" sz="2000" dirty="0">
                <a:solidFill>
                  <a:prstClr val="black">
                    <a:lumMod val="50000"/>
                    <a:lumOff val="50000"/>
                  </a:prstClr>
                </a:solidFill>
              </a:rPr>
              <a:t> </a:t>
            </a:r>
            <a:r>
              <a:rPr lang="en-US" sz="2000" dirty="0" err="1">
                <a:solidFill>
                  <a:prstClr val="black">
                    <a:lumMod val="50000"/>
                    <a:lumOff val="50000"/>
                  </a:prstClr>
                </a:solidFill>
              </a:rPr>
              <a:t>Javascript</a:t>
            </a:r>
            <a:r>
              <a:rPr lang="en-US" sz="2000" dirty="0">
                <a:solidFill>
                  <a:prstClr val="black">
                    <a:lumMod val="50000"/>
                    <a:lumOff val="50000"/>
                  </a:prstClr>
                </a:solidFill>
              </a:rPr>
              <a:t>, </a:t>
            </a:r>
            <a:r>
              <a:rPr lang="en-US" sz="2000" dirty="0" err="1">
                <a:solidFill>
                  <a:prstClr val="black">
                    <a:lumMod val="50000"/>
                    <a:lumOff val="50000"/>
                  </a:prstClr>
                </a:solidFill>
              </a:rPr>
              <a:t>nó</a:t>
            </a:r>
            <a:r>
              <a:rPr lang="en-US" sz="2000" dirty="0">
                <a:solidFill>
                  <a:prstClr val="black">
                    <a:lumMod val="50000"/>
                    <a:lumOff val="50000"/>
                  </a:prstClr>
                </a:solidFill>
              </a:rPr>
              <a:t> </a:t>
            </a:r>
            <a:r>
              <a:rPr lang="en-US" sz="2000" dirty="0" err="1">
                <a:solidFill>
                  <a:prstClr val="black">
                    <a:lumMod val="50000"/>
                    <a:lumOff val="50000"/>
                  </a:prstClr>
                </a:solidFill>
              </a:rPr>
              <a:t>sẽ</a:t>
            </a:r>
            <a:r>
              <a:rPr lang="en-US" sz="2000" dirty="0">
                <a:solidFill>
                  <a:prstClr val="black">
                    <a:lumMod val="50000"/>
                    <a:lumOff val="50000"/>
                  </a:prstClr>
                </a:solidFill>
              </a:rPr>
              <a:t> di </a:t>
            </a:r>
            <a:r>
              <a:rPr lang="en-US" sz="2000" dirty="0" err="1">
                <a:solidFill>
                  <a:prstClr val="black">
                    <a:lumMod val="50000"/>
                    <a:lumOff val="50000"/>
                  </a:prstClr>
                </a:solidFill>
              </a:rPr>
              <a:t>chuyển</a:t>
            </a:r>
            <a:r>
              <a:rPr lang="en-US" sz="2000" dirty="0">
                <a:solidFill>
                  <a:prstClr val="black">
                    <a:lumMod val="50000"/>
                    <a:lumOff val="50000"/>
                  </a:prstClr>
                </a:solidFill>
              </a:rPr>
              <a:t> </a:t>
            </a:r>
            <a:r>
              <a:rPr lang="en-US" sz="2000" dirty="0" err="1">
                <a:solidFill>
                  <a:prstClr val="black">
                    <a:lumMod val="50000"/>
                    <a:lumOff val="50000"/>
                  </a:prstClr>
                </a:solidFill>
              </a:rPr>
              <a:t>các</a:t>
            </a:r>
            <a:r>
              <a:rPr lang="en-US" sz="2000" dirty="0">
                <a:solidFill>
                  <a:prstClr val="black">
                    <a:lumMod val="50000"/>
                    <a:lumOff val="50000"/>
                  </a:prstClr>
                </a:solidFill>
              </a:rPr>
              <a:t> </a:t>
            </a:r>
            <a:r>
              <a:rPr lang="en-US" sz="2000" dirty="0" err="1">
                <a:solidFill>
                  <a:prstClr val="black">
                    <a:lumMod val="50000"/>
                    <a:lumOff val="50000"/>
                  </a:prstClr>
                </a:solidFill>
              </a:rPr>
              <a:t>khai</a:t>
            </a:r>
            <a:r>
              <a:rPr lang="en-US" sz="2000" dirty="0">
                <a:solidFill>
                  <a:prstClr val="black">
                    <a:lumMod val="50000"/>
                    <a:lumOff val="50000"/>
                  </a:prstClr>
                </a:solidFill>
              </a:rPr>
              <a:t> </a:t>
            </a:r>
            <a:r>
              <a:rPr lang="en-US" sz="2000" dirty="0" err="1">
                <a:solidFill>
                  <a:prstClr val="black">
                    <a:lumMod val="50000"/>
                    <a:lumOff val="50000"/>
                  </a:prstClr>
                </a:solidFill>
              </a:rPr>
              <a:t>báo</a:t>
            </a:r>
            <a:r>
              <a:rPr lang="en-US" sz="2000" dirty="0">
                <a:solidFill>
                  <a:prstClr val="black">
                    <a:lumMod val="50000"/>
                    <a:lumOff val="50000"/>
                  </a:prstClr>
                </a:solidFill>
              </a:rPr>
              <a:t> </a:t>
            </a:r>
            <a:r>
              <a:rPr lang="en-US" sz="2000" dirty="0" err="1">
                <a:solidFill>
                  <a:prstClr val="black">
                    <a:lumMod val="50000"/>
                    <a:lumOff val="50000"/>
                  </a:prstClr>
                </a:solidFill>
              </a:rPr>
              <a:t>biến</a:t>
            </a:r>
            <a:r>
              <a:rPr lang="en-US" sz="2000" dirty="0">
                <a:solidFill>
                  <a:prstClr val="black">
                    <a:lumMod val="50000"/>
                    <a:lumOff val="50000"/>
                  </a:prstClr>
                </a:solidFill>
              </a:rPr>
              <a:t> </a:t>
            </a:r>
            <a:r>
              <a:rPr lang="en-US" sz="2000" dirty="0" err="1">
                <a:solidFill>
                  <a:prstClr val="black">
                    <a:lumMod val="50000"/>
                    <a:lumOff val="50000"/>
                  </a:prstClr>
                </a:solidFill>
              </a:rPr>
              <a:t>và</a:t>
            </a:r>
            <a:r>
              <a:rPr lang="en-US" sz="2000" dirty="0">
                <a:solidFill>
                  <a:prstClr val="black">
                    <a:lumMod val="50000"/>
                    <a:lumOff val="50000"/>
                  </a:prstClr>
                </a:solidFill>
              </a:rPr>
              <a:t> functions </a:t>
            </a:r>
            <a:r>
              <a:rPr lang="en-US" sz="2000" dirty="0" err="1">
                <a:solidFill>
                  <a:prstClr val="black">
                    <a:lumMod val="50000"/>
                    <a:lumOff val="50000"/>
                  </a:prstClr>
                </a:solidFill>
              </a:rPr>
              <a:t>lên</a:t>
            </a:r>
            <a:r>
              <a:rPr lang="en-US" sz="2000" dirty="0">
                <a:solidFill>
                  <a:prstClr val="black">
                    <a:lumMod val="50000"/>
                    <a:lumOff val="50000"/>
                  </a:prstClr>
                </a:solidFill>
              </a:rPr>
              <a:t> </a:t>
            </a:r>
            <a:r>
              <a:rPr lang="en-US" sz="2000" dirty="0" err="1">
                <a:solidFill>
                  <a:prstClr val="black">
                    <a:lumMod val="50000"/>
                    <a:lumOff val="50000"/>
                  </a:prstClr>
                </a:solidFill>
              </a:rPr>
              <a:t>đầu</a:t>
            </a:r>
            <a:r>
              <a:rPr lang="en-US" sz="2000" dirty="0">
                <a:solidFill>
                  <a:prstClr val="black">
                    <a:lumMod val="50000"/>
                    <a:lumOff val="50000"/>
                  </a:prstClr>
                </a:solidFill>
              </a:rPr>
              <a:t>. </a:t>
            </a:r>
            <a:r>
              <a:rPr lang="en-US" sz="2000" dirty="0" err="1">
                <a:solidFill>
                  <a:prstClr val="black">
                    <a:lumMod val="50000"/>
                    <a:lumOff val="50000"/>
                  </a:prstClr>
                </a:solidFill>
              </a:rPr>
              <a:t>Cụ</a:t>
            </a:r>
            <a:r>
              <a:rPr lang="en-US" sz="2000" dirty="0">
                <a:solidFill>
                  <a:prstClr val="black">
                    <a:lumMod val="50000"/>
                    <a:lumOff val="50000"/>
                  </a:prstClr>
                </a:solidFill>
              </a:rPr>
              <a:t> </a:t>
            </a:r>
            <a:r>
              <a:rPr lang="en-US" sz="2000" dirty="0" err="1">
                <a:solidFill>
                  <a:prstClr val="black">
                    <a:lumMod val="50000"/>
                    <a:lumOff val="50000"/>
                  </a:prstClr>
                </a:solidFill>
              </a:rPr>
              <a:t>thể</a:t>
            </a:r>
            <a:r>
              <a:rPr lang="en-US" sz="2000" dirty="0">
                <a:solidFill>
                  <a:prstClr val="black">
                    <a:lumMod val="50000"/>
                    <a:lumOff val="50000"/>
                  </a:prstClr>
                </a:solidFill>
              </a:rPr>
              <a:t>, k</a:t>
            </a:r>
            <a:r>
              <a:rPr lang="vi-VN" sz="2000" dirty="0">
                <a:solidFill>
                  <a:prstClr val="black">
                    <a:lumMod val="50000"/>
                    <a:lumOff val="50000"/>
                  </a:prstClr>
                </a:solidFill>
              </a:rPr>
              <a:t>hi một file javascript compiled bởi browser, nhưng trước khi nó thực sự executed thì các khai báo sẽ được stored in memory và được đẩy lên đầu file</a:t>
            </a:r>
          </a:p>
          <a:p>
            <a:pPr lvl="0"/>
            <a:endParaRPr lang="en-US" sz="2000" dirty="0">
              <a:solidFill>
                <a:prstClr val="black">
                  <a:lumMod val="50000"/>
                  <a:lumOff val="50000"/>
                </a:prstClr>
              </a:solidFill>
            </a:endParaRPr>
          </a:p>
          <a:p>
            <a:pPr lvl="0"/>
            <a:endParaRPr lang="en-US" sz="2400" dirty="0">
              <a:solidFill>
                <a:prstClr val="black">
                  <a:lumMod val="50000"/>
                  <a:lumOff val="50000"/>
                </a:prstClr>
              </a:solidFill>
            </a:endParaRPr>
          </a:p>
          <a:p>
            <a:pPr lvl="0"/>
            <a:endParaRPr lang="en-US" sz="2400" dirty="0">
              <a:solidFill>
                <a:prstClr val="black">
                  <a:lumMod val="50000"/>
                  <a:lumOff val="50000"/>
                </a:prstClr>
              </a:solidFill>
            </a:endParaRPr>
          </a:p>
          <a:p>
            <a:pPr lvl="0"/>
            <a:endParaRPr lang="en-US" sz="2400" b="1" dirty="0">
              <a:solidFill>
                <a:prstClr val="black">
                  <a:lumMod val="50000"/>
                  <a:lumOff val="50000"/>
                </a:prstClr>
              </a:solidFill>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11" name="TextBox 10">
            <a:extLst>
              <a:ext uri="{FF2B5EF4-FFF2-40B4-BE49-F238E27FC236}">
                <a16:creationId xmlns:a16="http://schemas.microsoft.com/office/drawing/2014/main" id="{A8EF1E59-6749-4F7B-A20F-1D1DBAA497F5}"/>
              </a:ext>
            </a:extLst>
          </p:cNvPr>
          <p:cNvSpPr txBox="1"/>
          <p:nvPr/>
        </p:nvSpPr>
        <p:spPr>
          <a:xfrm>
            <a:off x="1489175" y="3056040"/>
            <a:ext cx="2146041" cy="369332"/>
          </a:xfrm>
          <a:prstGeom prst="rect">
            <a:avLst/>
          </a:prstGeom>
          <a:noFill/>
          <a:ln w="19050">
            <a:solidFill>
              <a:srgbClr val="E5B345"/>
            </a:solidFill>
          </a:ln>
        </p:spPr>
        <p:txBody>
          <a:bodyPr wrap="square" rtlCol="0">
            <a:spAutoFit/>
          </a:bodyPr>
          <a:lstStyle/>
          <a:p>
            <a:r>
              <a:rPr lang="en-US" sz="1800" dirty="0">
                <a:solidFill>
                  <a:prstClr val="black">
                    <a:lumMod val="50000"/>
                    <a:lumOff val="50000"/>
                  </a:prstClr>
                </a:solidFill>
              </a:rPr>
              <a:t>Code </a:t>
            </a:r>
            <a:r>
              <a:rPr lang="en-US" sz="1800" dirty="0" err="1">
                <a:solidFill>
                  <a:prstClr val="black">
                    <a:lumMod val="50000"/>
                    <a:lumOff val="50000"/>
                  </a:prstClr>
                </a:solidFill>
              </a:rPr>
              <a:t>chúng</a:t>
            </a:r>
            <a:r>
              <a:rPr lang="en-US" sz="1800" dirty="0">
                <a:solidFill>
                  <a:prstClr val="black">
                    <a:lumMod val="50000"/>
                    <a:lumOff val="50000"/>
                  </a:prstClr>
                </a:solidFill>
              </a:rPr>
              <a:t> ta </a:t>
            </a:r>
            <a:r>
              <a:rPr lang="en-US" sz="1800" dirty="0" err="1">
                <a:solidFill>
                  <a:prstClr val="black">
                    <a:lumMod val="50000"/>
                    <a:lumOff val="50000"/>
                  </a:prstClr>
                </a:solidFill>
              </a:rPr>
              <a:t>thấy</a:t>
            </a:r>
            <a:r>
              <a:rPr lang="en-US" sz="1800" dirty="0">
                <a:solidFill>
                  <a:prstClr val="black">
                    <a:lumMod val="50000"/>
                    <a:lumOff val="50000"/>
                  </a:prstClr>
                </a:solidFill>
              </a:rPr>
              <a:t>:</a:t>
            </a:r>
            <a:endParaRPr lang="en-US" dirty="0"/>
          </a:p>
        </p:txBody>
      </p:sp>
      <p:sp>
        <p:nvSpPr>
          <p:cNvPr id="17" name="TextBox 16">
            <a:extLst>
              <a:ext uri="{FF2B5EF4-FFF2-40B4-BE49-F238E27FC236}">
                <a16:creationId xmlns:a16="http://schemas.microsoft.com/office/drawing/2014/main" id="{7B152587-4DAB-4E31-B5D2-9EB9903D8D36}"/>
              </a:ext>
            </a:extLst>
          </p:cNvPr>
          <p:cNvSpPr txBox="1"/>
          <p:nvPr/>
        </p:nvSpPr>
        <p:spPr>
          <a:xfrm>
            <a:off x="7492481" y="3056040"/>
            <a:ext cx="3741576" cy="369332"/>
          </a:xfrm>
          <a:prstGeom prst="rect">
            <a:avLst/>
          </a:prstGeom>
          <a:noFill/>
          <a:ln w="19050">
            <a:solidFill>
              <a:srgbClr val="E5B345"/>
            </a:solidFill>
          </a:ln>
        </p:spPr>
        <p:txBody>
          <a:bodyPr wrap="square" rtlCol="0">
            <a:spAutoFit/>
          </a:bodyPr>
          <a:lstStyle/>
          <a:p>
            <a:r>
              <a:rPr lang="en-US" sz="1800" dirty="0">
                <a:solidFill>
                  <a:prstClr val="black">
                    <a:lumMod val="50000"/>
                    <a:lumOff val="50000"/>
                  </a:prstClr>
                </a:solidFill>
              </a:rPr>
              <a:t>Code </a:t>
            </a:r>
            <a:r>
              <a:rPr lang="en-US" sz="1800" dirty="0" err="1">
                <a:solidFill>
                  <a:prstClr val="black">
                    <a:lumMod val="50000"/>
                    <a:lumOff val="50000"/>
                  </a:prstClr>
                </a:solidFill>
              </a:rPr>
              <a:t>khi</a:t>
            </a:r>
            <a:r>
              <a:rPr lang="en-US" sz="1800" dirty="0">
                <a:solidFill>
                  <a:prstClr val="black">
                    <a:lumMod val="50000"/>
                    <a:lumOff val="50000"/>
                  </a:prstClr>
                </a:solidFill>
              </a:rPr>
              <a:t> browser </a:t>
            </a:r>
            <a:r>
              <a:rPr lang="en-US" sz="1800" dirty="0" err="1">
                <a:solidFill>
                  <a:prstClr val="black">
                    <a:lumMod val="50000"/>
                    <a:lumOff val="50000"/>
                  </a:prstClr>
                </a:solidFill>
              </a:rPr>
              <a:t>chạy</a:t>
            </a:r>
            <a:r>
              <a:rPr lang="en-US" sz="1800" dirty="0">
                <a:solidFill>
                  <a:prstClr val="black">
                    <a:lumMod val="50000"/>
                    <a:lumOff val="50000"/>
                  </a:prstClr>
                </a:solidFill>
              </a:rPr>
              <a:t> file </a:t>
            </a:r>
            <a:r>
              <a:rPr lang="en-US" sz="1800" dirty="0" err="1">
                <a:solidFill>
                  <a:prstClr val="black">
                    <a:lumMod val="50000"/>
                    <a:lumOff val="50000"/>
                  </a:prstClr>
                </a:solidFill>
              </a:rPr>
              <a:t>javascript</a:t>
            </a:r>
            <a:r>
              <a:rPr lang="en-US" sz="1800" dirty="0">
                <a:solidFill>
                  <a:prstClr val="black">
                    <a:lumMod val="50000"/>
                    <a:lumOff val="50000"/>
                  </a:prstClr>
                </a:solidFill>
              </a:rPr>
              <a:t>:</a:t>
            </a:r>
            <a:endParaRPr lang="en-US" dirty="0"/>
          </a:p>
        </p:txBody>
      </p:sp>
      <p:sp>
        <p:nvSpPr>
          <p:cNvPr id="14" name="Arrow: Right 13">
            <a:extLst>
              <a:ext uri="{FF2B5EF4-FFF2-40B4-BE49-F238E27FC236}">
                <a16:creationId xmlns:a16="http://schemas.microsoft.com/office/drawing/2014/main" id="{6C94BA71-B6F9-4435-A528-2F0F7640B4FF}"/>
              </a:ext>
            </a:extLst>
          </p:cNvPr>
          <p:cNvSpPr/>
          <p:nvPr/>
        </p:nvSpPr>
        <p:spPr>
          <a:xfrm>
            <a:off x="5868026" y="4135418"/>
            <a:ext cx="896668" cy="56721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15DD46F-29CB-4BBD-90AC-1FC8F07D724B}"/>
              </a:ext>
            </a:extLst>
          </p:cNvPr>
          <p:cNvPicPr>
            <a:picLocks noChangeAspect="1"/>
          </p:cNvPicPr>
          <p:nvPr/>
        </p:nvPicPr>
        <p:blipFill>
          <a:blip r:embed="rId4"/>
          <a:stretch>
            <a:fillRect/>
          </a:stretch>
        </p:blipFill>
        <p:spPr>
          <a:xfrm>
            <a:off x="7492481" y="3698897"/>
            <a:ext cx="2939155" cy="2890708"/>
          </a:xfrm>
          <a:prstGeom prst="rect">
            <a:avLst/>
          </a:prstGeom>
        </p:spPr>
      </p:pic>
      <p:pic>
        <p:nvPicPr>
          <p:cNvPr id="19" name="Picture 18">
            <a:extLst>
              <a:ext uri="{FF2B5EF4-FFF2-40B4-BE49-F238E27FC236}">
                <a16:creationId xmlns:a16="http://schemas.microsoft.com/office/drawing/2014/main" id="{43CBC84B-AFFB-45C0-97D1-D9B0E80A473A}"/>
              </a:ext>
            </a:extLst>
          </p:cNvPr>
          <p:cNvPicPr>
            <a:picLocks noChangeAspect="1"/>
          </p:cNvPicPr>
          <p:nvPr/>
        </p:nvPicPr>
        <p:blipFill>
          <a:blip r:embed="rId5"/>
          <a:stretch>
            <a:fillRect/>
          </a:stretch>
        </p:blipFill>
        <p:spPr>
          <a:xfrm>
            <a:off x="1489175" y="3698897"/>
            <a:ext cx="3457575" cy="2381250"/>
          </a:xfrm>
          <a:prstGeom prst="rect">
            <a:avLst/>
          </a:prstGeom>
        </p:spPr>
      </p:pic>
    </p:spTree>
    <p:extLst>
      <p:ext uri="{BB962C8B-B14F-4D97-AF65-F5344CB8AC3E}">
        <p14:creationId xmlns:p14="http://schemas.microsoft.com/office/powerpoint/2010/main" val="2322441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863336"/>
            <a:ext cx="9704498" cy="4097725"/>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rPr>
              <a:t>Hoisting </a:t>
            </a:r>
            <a:r>
              <a:rPr lang="en-US" sz="2400" b="1" dirty="0" err="1">
                <a:solidFill>
                  <a:prstClr val="black">
                    <a:lumMod val="50000"/>
                    <a:lumOff val="50000"/>
                  </a:prstClr>
                </a:solidFill>
              </a:rPr>
              <a:t>với</a:t>
            </a:r>
            <a:r>
              <a:rPr lang="en-US" sz="2400" b="1" dirty="0">
                <a:solidFill>
                  <a:prstClr val="black">
                    <a:lumMod val="50000"/>
                    <a:lumOff val="50000"/>
                  </a:prstClr>
                </a:solidFill>
              </a:rPr>
              <a:t> var, let </a:t>
            </a:r>
            <a:r>
              <a:rPr lang="en-US" sz="2400" b="1" dirty="0" err="1">
                <a:solidFill>
                  <a:prstClr val="black">
                    <a:lumMod val="50000"/>
                    <a:lumOff val="50000"/>
                  </a:prstClr>
                </a:solidFill>
              </a:rPr>
              <a:t>và</a:t>
            </a:r>
            <a:r>
              <a:rPr lang="en-US" sz="2400" b="1" dirty="0">
                <a:solidFill>
                  <a:prstClr val="black">
                    <a:lumMod val="50000"/>
                    <a:lumOff val="50000"/>
                  </a:prstClr>
                </a:solidFill>
              </a:rPr>
              <a:t> const</a:t>
            </a:r>
          </a:p>
          <a:p>
            <a:pPr marL="342900" lvl="0" indent="-342900">
              <a:buFont typeface="Arial" panose="020B0604020202020204" pitchFamily="34" charset="0"/>
              <a:buChar char="•"/>
            </a:pPr>
            <a:r>
              <a:rPr lang="en-US" sz="2400" dirty="0">
                <a:solidFill>
                  <a:prstClr val="black">
                    <a:lumMod val="50000"/>
                    <a:lumOff val="50000"/>
                  </a:prstClr>
                </a:solidFill>
              </a:rPr>
              <a:t>Khi </a:t>
            </a:r>
            <a:r>
              <a:rPr lang="en-US" sz="2400" dirty="0" err="1">
                <a:solidFill>
                  <a:prstClr val="black">
                    <a:lumMod val="50000"/>
                    <a:lumOff val="50000"/>
                  </a:prstClr>
                </a:solidFill>
              </a:rPr>
              <a:t>gọi</a:t>
            </a:r>
            <a:r>
              <a:rPr lang="en-US" sz="2400" dirty="0">
                <a:solidFill>
                  <a:prstClr val="black">
                    <a:lumMod val="50000"/>
                    <a:lumOff val="50000"/>
                  </a:prstClr>
                </a:solidFill>
              </a:rPr>
              <a:t> </a:t>
            </a:r>
            <a:r>
              <a:rPr lang="en-US" sz="2400" dirty="0" err="1">
                <a:solidFill>
                  <a:prstClr val="black">
                    <a:lumMod val="50000"/>
                    <a:lumOff val="50000"/>
                  </a:prstClr>
                </a:solidFill>
              </a:rPr>
              <a:t>các</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tr</a:t>
            </a:r>
            <a:r>
              <a:rPr lang="vi-VN" sz="2400" dirty="0">
                <a:solidFill>
                  <a:prstClr val="black">
                    <a:lumMod val="50000"/>
                    <a:lumOff val="50000"/>
                  </a:prstClr>
                </a:solidFill>
              </a:rPr>
              <a:t>ư</a:t>
            </a:r>
            <a:r>
              <a:rPr lang="en-US" sz="2400" dirty="0" err="1">
                <a:solidFill>
                  <a:prstClr val="black">
                    <a:lumMod val="50000"/>
                    <a:lumOff val="50000"/>
                  </a:prstClr>
                </a:solidFill>
              </a:rPr>
              <a:t>ớc</a:t>
            </a:r>
            <a:r>
              <a:rPr lang="en-US" sz="2400" dirty="0">
                <a:solidFill>
                  <a:prstClr val="black">
                    <a:lumMod val="50000"/>
                    <a:lumOff val="50000"/>
                  </a:prstClr>
                </a:solidFill>
              </a:rPr>
              <a:t> </a:t>
            </a:r>
            <a:r>
              <a:rPr lang="en-US" sz="2400" dirty="0" err="1">
                <a:solidFill>
                  <a:prstClr val="black">
                    <a:lumMod val="50000"/>
                    <a:lumOff val="50000"/>
                  </a:prstClr>
                </a:solidFill>
              </a:rPr>
              <a:t>khi</a:t>
            </a:r>
            <a:r>
              <a:rPr lang="en-US" sz="2400" dirty="0">
                <a:solidFill>
                  <a:prstClr val="black">
                    <a:lumMod val="50000"/>
                    <a:lumOff val="50000"/>
                  </a:prstClr>
                </a:solidFill>
              </a:rPr>
              <a:t>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a:t>
            </a:r>
          </a:p>
          <a:p>
            <a:pPr marL="800100" lvl="1" indent="-342900">
              <a:buFont typeface="Wingdings" panose="05000000000000000000" pitchFamily="2" charset="2"/>
              <a:buChar char="§"/>
            </a:pPr>
            <a:r>
              <a:rPr lang="vi-VN" sz="2400" b="1" dirty="0">
                <a:solidFill>
                  <a:prstClr val="black">
                    <a:lumMod val="50000"/>
                    <a:lumOff val="50000"/>
                  </a:prstClr>
                </a:solidFill>
              </a:rPr>
              <a:t>var</a:t>
            </a:r>
            <a:r>
              <a:rPr lang="vi-VN" sz="2400" dirty="0">
                <a:solidFill>
                  <a:prstClr val="black">
                    <a:lumMod val="50000"/>
                    <a:lumOff val="50000"/>
                  </a:prstClr>
                </a:solidFill>
              </a:rPr>
              <a:t> có giá trị ban đầu là undefined. Đó là bởi vì hoisting đã đưa các khai báo biến vào bộ nhớ và khởi tạo chúng với giá trị </a:t>
            </a:r>
            <a:r>
              <a:rPr lang="en-US" sz="2400" dirty="0">
                <a:solidFill>
                  <a:srgbClr val="FF884D"/>
                </a:solidFill>
              </a:rPr>
              <a:t>undefined* (</a:t>
            </a:r>
            <a:r>
              <a:rPr lang="en-US" sz="2400" dirty="0" err="1">
                <a:solidFill>
                  <a:srgbClr val="FF884D"/>
                </a:solidFill>
              </a:rPr>
              <a:t>ch</a:t>
            </a:r>
            <a:r>
              <a:rPr lang="vi-VN" sz="2400" dirty="0">
                <a:solidFill>
                  <a:srgbClr val="FF884D"/>
                </a:solidFill>
              </a:rPr>
              <a:t>ư</a:t>
            </a:r>
            <a:r>
              <a:rPr lang="en-US" sz="2400" dirty="0">
                <a:solidFill>
                  <a:srgbClr val="FF884D"/>
                </a:solidFill>
              </a:rPr>
              <a:t>a </a:t>
            </a:r>
            <a:r>
              <a:rPr lang="en-US" sz="2400" dirty="0" err="1">
                <a:solidFill>
                  <a:srgbClr val="FF884D"/>
                </a:solidFill>
              </a:rPr>
              <a:t>xác</a:t>
            </a:r>
            <a:r>
              <a:rPr lang="en-US" sz="2400" dirty="0">
                <a:solidFill>
                  <a:srgbClr val="FF884D"/>
                </a:solidFill>
              </a:rPr>
              <a:t> </a:t>
            </a:r>
            <a:r>
              <a:rPr lang="en-US" sz="2400" dirty="0" err="1">
                <a:solidFill>
                  <a:srgbClr val="FF884D"/>
                </a:solidFill>
              </a:rPr>
              <a:t>định</a:t>
            </a:r>
            <a:r>
              <a:rPr lang="en-US" sz="2400" dirty="0">
                <a:solidFill>
                  <a:srgbClr val="FF884D"/>
                </a:solidFill>
              </a:rPr>
              <a:t>)</a:t>
            </a:r>
          </a:p>
          <a:p>
            <a:pPr marL="800100" lvl="1" indent="-342900">
              <a:buFont typeface="Arial" panose="020B0604020202020204" pitchFamily="34" charset="0"/>
              <a:buChar char="•"/>
            </a:pPr>
            <a:endParaRPr lang="en-US" sz="2400" dirty="0">
              <a:solidFill>
                <a:prstClr val="black">
                  <a:lumMod val="50000"/>
                  <a:lumOff val="50000"/>
                </a:prstClr>
              </a:solidFill>
            </a:endParaRPr>
          </a:p>
          <a:p>
            <a:pPr marL="342900" indent="-342900">
              <a:lnSpc>
                <a:spcPct val="150000"/>
              </a:lnSpc>
              <a:buFont typeface="Arial" panose="020B0604020202020204" pitchFamily="34" charset="0"/>
              <a:buChar char="•"/>
            </a:pPr>
            <a:endParaRPr lang="en-US" sz="2400" dirty="0">
              <a:solidFill>
                <a:srgbClr val="FF884D"/>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pic>
        <p:nvPicPr>
          <p:cNvPr id="36" name="Picture 35">
            <a:extLst>
              <a:ext uri="{FF2B5EF4-FFF2-40B4-BE49-F238E27FC236}">
                <a16:creationId xmlns:a16="http://schemas.microsoft.com/office/drawing/2014/main" id="{18236B80-893B-437E-9DB8-985F9F3C3E16}"/>
              </a:ext>
            </a:extLst>
          </p:cNvPr>
          <p:cNvPicPr>
            <a:picLocks noChangeAspect="1"/>
          </p:cNvPicPr>
          <p:nvPr/>
        </p:nvPicPr>
        <p:blipFill>
          <a:blip r:embed="rId3"/>
          <a:stretch>
            <a:fillRect/>
          </a:stretch>
        </p:blipFill>
        <p:spPr>
          <a:xfrm>
            <a:off x="6662349" y="3081197"/>
            <a:ext cx="4391025" cy="2476500"/>
          </a:xfrm>
          <a:prstGeom prst="rect">
            <a:avLst/>
          </a:prstGeom>
        </p:spPr>
      </p:pic>
      <p:graphicFrame>
        <p:nvGraphicFramePr>
          <p:cNvPr id="37" name="Table 19">
            <a:extLst>
              <a:ext uri="{FF2B5EF4-FFF2-40B4-BE49-F238E27FC236}">
                <a16:creationId xmlns:a16="http://schemas.microsoft.com/office/drawing/2014/main" id="{1950F462-6227-4A3E-9C41-92B63AA5666C}"/>
              </a:ext>
            </a:extLst>
          </p:cNvPr>
          <p:cNvGraphicFramePr>
            <a:graphicFrameLocks noGrp="1"/>
          </p:cNvGraphicFramePr>
          <p:nvPr>
            <p:extLst>
              <p:ext uri="{D42A27DB-BD31-4B8C-83A1-F6EECF244321}">
                <p14:modId xmlns:p14="http://schemas.microsoft.com/office/powerpoint/2010/main" val="3523731381"/>
              </p:ext>
            </p:extLst>
          </p:nvPr>
        </p:nvGraphicFramePr>
        <p:xfrm>
          <a:off x="1424107" y="3268450"/>
          <a:ext cx="3373536" cy="1463040"/>
        </p:xfrm>
        <a:graphic>
          <a:graphicData uri="http://schemas.openxmlformats.org/drawingml/2006/table">
            <a:tbl>
              <a:tblPr firstRow="1" bandRow="1">
                <a:tableStyleId>{00A15C55-8517-42AA-B614-E9B94910E393}</a:tableStyleId>
              </a:tblPr>
              <a:tblGrid>
                <a:gridCol w="1151142">
                  <a:extLst>
                    <a:ext uri="{9D8B030D-6E8A-4147-A177-3AD203B41FA5}">
                      <a16:colId xmlns:a16="http://schemas.microsoft.com/office/drawing/2014/main" val="1490308013"/>
                    </a:ext>
                  </a:extLst>
                </a:gridCol>
                <a:gridCol w="2222394">
                  <a:extLst>
                    <a:ext uri="{9D8B030D-6E8A-4147-A177-3AD203B41FA5}">
                      <a16:colId xmlns:a16="http://schemas.microsoft.com/office/drawing/2014/main" val="4208568514"/>
                    </a:ext>
                  </a:extLst>
                </a:gridCol>
              </a:tblGrid>
              <a:tr h="203653">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3902360703"/>
                  </a:ext>
                </a:extLst>
              </a:tr>
              <a:tr h="203653">
                <a:tc>
                  <a:txBody>
                    <a:bodyPr/>
                    <a:lstStyle/>
                    <a:p>
                      <a:r>
                        <a:rPr lang="en-US" dirty="0"/>
                        <a:t>name</a:t>
                      </a:r>
                    </a:p>
                  </a:txBody>
                  <a:tcPr/>
                </a:tc>
                <a:tc>
                  <a:txBody>
                    <a:bodyPr/>
                    <a:lstStyle/>
                    <a:p>
                      <a:r>
                        <a:rPr lang="en-US" sz="1800" dirty="0">
                          <a:solidFill>
                            <a:srgbClr val="FF884D"/>
                          </a:solidFill>
                        </a:rPr>
                        <a:t>uninitialized</a:t>
                      </a:r>
                      <a:endParaRPr lang="en-US" dirty="0"/>
                    </a:p>
                  </a:txBody>
                  <a:tcPr/>
                </a:tc>
                <a:extLst>
                  <a:ext uri="{0D108BD9-81ED-4DB2-BD59-A6C34878D82A}">
                    <a16:rowId xmlns:a16="http://schemas.microsoft.com/office/drawing/2014/main" val="3897514367"/>
                  </a:ext>
                </a:extLst>
              </a:tr>
              <a:tr h="203653">
                <a:tc>
                  <a:txBody>
                    <a:bodyPr/>
                    <a:lstStyle/>
                    <a:p>
                      <a:r>
                        <a:rPr lang="en-US" dirty="0"/>
                        <a:t>address</a:t>
                      </a:r>
                    </a:p>
                  </a:txBody>
                  <a:tcPr/>
                </a:tc>
                <a:tc>
                  <a:txBody>
                    <a:bodyPr/>
                    <a:lstStyle/>
                    <a:p>
                      <a:r>
                        <a:rPr lang="en-US" sz="1800" dirty="0">
                          <a:solidFill>
                            <a:srgbClr val="FF884D"/>
                          </a:solidFill>
                        </a:rPr>
                        <a:t>uninitialized</a:t>
                      </a:r>
                      <a:endParaRPr lang="en-US" dirty="0"/>
                    </a:p>
                  </a:txBody>
                  <a:tcPr/>
                </a:tc>
                <a:extLst>
                  <a:ext uri="{0D108BD9-81ED-4DB2-BD59-A6C34878D82A}">
                    <a16:rowId xmlns:a16="http://schemas.microsoft.com/office/drawing/2014/main" val="1698493853"/>
                  </a:ext>
                </a:extLst>
              </a:tr>
              <a:tr h="203653">
                <a:tc>
                  <a:txBody>
                    <a:bodyPr/>
                    <a:lstStyle/>
                    <a:p>
                      <a:r>
                        <a:rPr lang="en-US" dirty="0"/>
                        <a:t>city</a:t>
                      </a:r>
                    </a:p>
                  </a:txBody>
                  <a:tcPr/>
                </a:tc>
                <a:tc>
                  <a:txBody>
                    <a:bodyPr/>
                    <a:lstStyle/>
                    <a:p>
                      <a:r>
                        <a:rPr lang="en-US" sz="1800" dirty="0">
                          <a:solidFill>
                            <a:srgbClr val="00B050"/>
                          </a:solidFill>
                        </a:rPr>
                        <a:t>undefined</a:t>
                      </a:r>
                      <a:endParaRPr lang="en-US" dirty="0">
                        <a:solidFill>
                          <a:srgbClr val="00B050"/>
                        </a:solidFill>
                      </a:endParaRPr>
                    </a:p>
                  </a:txBody>
                  <a:tcPr/>
                </a:tc>
                <a:extLst>
                  <a:ext uri="{0D108BD9-81ED-4DB2-BD59-A6C34878D82A}">
                    <a16:rowId xmlns:a16="http://schemas.microsoft.com/office/drawing/2014/main" val="2983209386"/>
                  </a:ext>
                </a:extLst>
              </a:tr>
            </a:tbl>
          </a:graphicData>
        </a:graphic>
      </p:graphicFrame>
      <p:sp>
        <p:nvSpPr>
          <p:cNvPr id="38" name="Rectangle 37">
            <a:extLst>
              <a:ext uri="{FF2B5EF4-FFF2-40B4-BE49-F238E27FC236}">
                <a16:creationId xmlns:a16="http://schemas.microsoft.com/office/drawing/2014/main" id="{8CE0DDA7-56D9-4255-A014-54E4794B5E27}"/>
              </a:ext>
            </a:extLst>
          </p:cNvPr>
          <p:cNvSpPr/>
          <p:nvPr/>
        </p:nvSpPr>
        <p:spPr>
          <a:xfrm>
            <a:off x="1424107" y="5293487"/>
            <a:ext cx="3297183" cy="3955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p>
        </p:txBody>
      </p:sp>
      <p:sp>
        <p:nvSpPr>
          <p:cNvPr id="39" name="TextBox 38">
            <a:extLst>
              <a:ext uri="{FF2B5EF4-FFF2-40B4-BE49-F238E27FC236}">
                <a16:creationId xmlns:a16="http://schemas.microsoft.com/office/drawing/2014/main" id="{EE00C2AE-424E-4B38-B7AF-CE3F8476047F}"/>
              </a:ext>
            </a:extLst>
          </p:cNvPr>
          <p:cNvSpPr txBox="1"/>
          <p:nvPr/>
        </p:nvSpPr>
        <p:spPr>
          <a:xfrm>
            <a:off x="1424107" y="4905332"/>
            <a:ext cx="964530" cy="369332"/>
          </a:xfrm>
          <a:prstGeom prst="rect">
            <a:avLst/>
          </a:prstGeom>
          <a:noFill/>
        </p:spPr>
        <p:txBody>
          <a:bodyPr wrap="square" rtlCol="0">
            <a:spAutoFit/>
          </a:bodyPr>
          <a:lstStyle/>
          <a:p>
            <a:r>
              <a:rPr lang="en-US" dirty="0"/>
              <a:t>Output</a:t>
            </a:r>
          </a:p>
        </p:txBody>
      </p:sp>
      <p:sp>
        <p:nvSpPr>
          <p:cNvPr id="40" name="TextBox 39">
            <a:extLst>
              <a:ext uri="{FF2B5EF4-FFF2-40B4-BE49-F238E27FC236}">
                <a16:creationId xmlns:a16="http://schemas.microsoft.com/office/drawing/2014/main" id="{F2B13728-6664-4798-927B-ECE225FDB1CB}"/>
              </a:ext>
            </a:extLst>
          </p:cNvPr>
          <p:cNvSpPr txBox="1"/>
          <p:nvPr/>
        </p:nvSpPr>
        <p:spPr>
          <a:xfrm>
            <a:off x="1424107" y="2862144"/>
            <a:ext cx="1246744" cy="369332"/>
          </a:xfrm>
          <a:prstGeom prst="rect">
            <a:avLst/>
          </a:prstGeom>
          <a:noFill/>
        </p:spPr>
        <p:txBody>
          <a:bodyPr wrap="square" rtlCol="0">
            <a:spAutoFit/>
          </a:bodyPr>
          <a:lstStyle/>
          <a:p>
            <a:r>
              <a:rPr lang="en-US" dirty="0"/>
              <a:t>Memory</a:t>
            </a:r>
          </a:p>
        </p:txBody>
      </p:sp>
      <p:cxnSp>
        <p:nvCxnSpPr>
          <p:cNvPr id="44" name="Connector: Elbow 43">
            <a:extLst>
              <a:ext uri="{FF2B5EF4-FFF2-40B4-BE49-F238E27FC236}">
                <a16:creationId xmlns:a16="http://schemas.microsoft.com/office/drawing/2014/main" id="{9B9B1686-AF37-4AD1-B019-0FFEBC18026C}"/>
              </a:ext>
            </a:extLst>
          </p:cNvPr>
          <p:cNvCxnSpPr/>
          <p:nvPr/>
        </p:nvCxnSpPr>
        <p:spPr>
          <a:xfrm flipV="1">
            <a:off x="4797643" y="3990932"/>
            <a:ext cx="1872456" cy="587828"/>
          </a:xfrm>
          <a:prstGeom prst="bentConnector3">
            <a:avLst>
              <a:gd name="adj1" fmla="val 78404"/>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D0519BA0-330E-4483-A6CF-F31C2F1B0AEF}"/>
              </a:ext>
            </a:extLst>
          </p:cNvPr>
          <p:cNvSpPr txBox="1"/>
          <p:nvPr/>
        </p:nvSpPr>
        <p:spPr>
          <a:xfrm>
            <a:off x="1491870" y="5306617"/>
            <a:ext cx="1793534" cy="369332"/>
          </a:xfrm>
          <a:prstGeom prst="rect">
            <a:avLst/>
          </a:prstGeom>
          <a:noFill/>
        </p:spPr>
        <p:txBody>
          <a:bodyPr wrap="square" rtlCol="0">
            <a:spAutoFit/>
          </a:bodyPr>
          <a:lstStyle/>
          <a:p>
            <a:r>
              <a:rPr lang="en-US" dirty="0"/>
              <a:t>&gt; </a:t>
            </a:r>
            <a:r>
              <a:rPr lang="en-US" sz="1800" dirty="0">
                <a:solidFill>
                  <a:srgbClr val="00B050"/>
                </a:solidFill>
              </a:rPr>
              <a:t>undefined</a:t>
            </a:r>
            <a:r>
              <a:rPr lang="en-US" dirty="0"/>
              <a:t> </a:t>
            </a:r>
          </a:p>
        </p:txBody>
      </p:sp>
      <p:sp>
        <p:nvSpPr>
          <p:cNvPr id="47" name="TextBox 46">
            <a:extLst>
              <a:ext uri="{FF2B5EF4-FFF2-40B4-BE49-F238E27FC236}">
                <a16:creationId xmlns:a16="http://schemas.microsoft.com/office/drawing/2014/main" id="{C5F3C23B-D0CE-4A42-A972-96B148A6FD7C}"/>
              </a:ext>
            </a:extLst>
          </p:cNvPr>
          <p:cNvSpPr txBox="1"/>
          <p:nvPr/>
        </p:nvSpPr>
        <p:spPr>
          <a:xfrm>
            <a:off x="1388121" y="5991534"/>
            <a:ext cx="8691499" cy="923330"/>
          </a:xfrm>
          <a:prstGeom prst="rect">
            <a:avLst/>
          </a:prstGeom>
          <a:noFill/>
        </p:spPr>
        <p:txBody>
          <a:bodyPr wrap="square" rtlCol="0">
            <a:spAutoFit/>
          </a:bodyPr>
          <a:lstStyle/>
          <a:p>
            <a:r>
              <a:rPr lang="en-US" sz="1800" dirty="0">
                <a:solidFill>
                  <a:prstClr val="black">
                    <a:lumMod val="50000"/>
                    <a:lumOff val="50000"/>
                  </a:prstClr>
                </a:solidFill>
              </a:rPr>
              <a:t>*</a:t>
            </a:r>
            <a:r>
              <a:rPr lang="vi-VN" sz="1800" dirty="0">
                <a:solidFill>
                  <a:prstClr val="black">
                    <a:lumMod val="50000"/>
                    <a:lumOff val="50000"/>
                  </a:prstClr>
                </a:solidFill>
              </a:rPr>
              <a:t>Undefined</a:t>
            </a:r>
            <a:r>
              <a:rPr lang="en-US" sz="1800" dirty="0">
                <a:solidFill>
                  <a:prstClr val="black">
                    <a:lumMod val="50000"/>
                    <a:lumOff val="50000"/>
                  </a:prstClr>
                </a:solidFill>
              </a:rPr>
              <a:t> </a:t>
            </a:r>
            <a:r>
              <a:rPr lang="en-US" sz="1800" dirty="0" err="1">
                <a:solidFill>
                  <a:prstClr val="black">
                    <a:lumMod val="50000"/>
                    <a:lumOff val="50000"/>
                  </a:prstClr>
                </a:solidFill>
              </a:rPr>
              <a:t>là</a:t>
            </a:r>
            <a:r>
              <a:rPr lang="en-US" sz="1800" dirty="0">
                <a:solidFill>
                  <a:prstClr val="black">
                    <a:lumMod val="50000"/>
                    <a:lumOff val="50000"/>
                  </a:prstClr>
                </a:solidFill>
              </a:rPr>
              <a:t> </a:t>
            </a:r>
            <a:r>
              <a:rPr lang="en-US" sz="1800" dirty="0" err="1">
                <a:solidFill>
                  <a:prstClr val="black">
                    <a:lumMod val="50000"/>
                    <a:lumOff val="50000"/>
                  </a:prstClr>
                </a:solidFill>
              </a:rPr>
              <a:t>giá</a:t>
            </a:r>
            <a:r>
              <a:rPr lang="en-US" sz="1800" dirty="0">
                <a:solidFill>
                  <a:prstClr val="black">
                    <a:lumMod val="50000"/>
                    <a:lumOff val="50000"/>
                  </a:prstClr>
                </a:solidFill>
              </a:rPr>
              <a:t> </a:t>
            </a:r>
            <a:r>
              <a:rPr lang="en-US" sz="1800" dirty="0" err="1">
                <a:solidFill>
                  <a:prstClr val="black">
                    <a:lumMod val="50000"/>
                    <a:lumOff val="50000"/>
                  </a:prstClr>
                </a:solidFill>
              </a:rPr>
              <a:t>trị</a:t>
            </a:r>
            <a:r>
              <a:rPr lang="en-US" sz="1800" dirty="0">
                <a:solidFill>
                  <a:prstClr val="black">
                    <a:lumMod val="50000"/>
                    <a:lumOff val="50000"/>
                  </a:prstClr>
                </a:solidFill>
              </a:rPr>
              <a:t> </a:t>
            </a:r>
            <a:r>
              <a:rPr lang="en-US" sz="1800" dirty="0" err="1">
                <a:solidFill>
                  <a:prstClr val="black">
                    <a:lumMod val="50000"/>
                    <a:lumOff val="50000"/>
                  </a:prstClr>
                </a:solidFill>
              </a:rPr>
              <a:t>mặc</a:t>
            </a:r>
            <a:r>
              <a:rPr lang="en-US" sz="1800" dirty="0">
                <a:solidFill>
                  <a:prstClr val="black">
                    <a:lumMod val="50000"/>
                    <a:lumOff val="50000"/>
                  </a:prstClr>
                </a:solidFill>
              </a:rPr>
              <a:t> </a:t>
            </a:r>
            <a:r>
              <a:rPr lang="en-US" sz="1800" dirty="0" err="1">
                <a:solidFill>
                  <a:prstClr val="black">
                    <a:lumMod val="50000"/>
                    <a:lumOff val="50000"/>
                  </a:prstClr>
                </a:solidFill>
              </a:rPr>
              <a:t>định</a:t>
            </a:r>
            <a:r>
              <a:rPr lang="en-US" sz="1800" dirty="0">
                <a:solidFill>
                  <a:prstClr val="black">
                    <a:lumMod val="50000"/>
                    <a:lumOff val="50000"/>
                  </a:prstClr>
                </a:solidFill>
              </a:rPr>
              <a:t> </a:t>
            </a:r>
            <a:r>
              <a:rPr lang="en-US" sz="1800" dirty="0" err="1">
                <a:solidFill>
                  <a:prstClr val="black">
                    <a:lumMod val="50000"/>
                    <a:lumOff val="50000"/>
                  </a:prstClr>
                </a:solidFill>
              </a:rPr>
              <a:t>nếu</a:t>
            </a:r>
            <a:r>
              <a:rPr lang="en-US" sz="1800" dirty="0">
                <a:solidFill>
                  <a:prstClr val="black">
                    <a:lumMod val="50000"/>
                    <a:lumOff val="50000"/>
                  </a:prstClr>
                </a:solidFill>
              </a:rPr>
              <a:t> ta </a:t>
            </a:r>
            <a:r>
              <a:rPr lang="en-US" sz="1800" dirty="0" err="1">
                <a:solidFill>
                  <a:prstClr val="black">
                    <a:lumMod val="50000"/>
                    <a:lumOff val="50000"/>
                  </a:prstClr>
                </a:solidFill>
              </a:rPr>
              <a:t>khai</a:t>
            </a:r>
            <a:r>
              <a:rPr lang="en-US" sz="1800" dirty="0">
                <a:solidFill>
                  <a:prstClr val="black">
                    <a:lumMod val="50000"/>
                    <a:lumOff val="50000"/>
                  </a:prstClr>
                </a:solidFill>
              </a:rPr>
              <a:t> </a:t>
            </a:r>
            <a:r>
              <a:rPr lang="en-US" sz="1800" dirty="0" err="1">
                <a:solidFill>
                  <a:prstClr val="black">
                    <a:lumMod val="50000"/>
                    <a:lumOff val="50000"/>
                  </a:prstClr>
                </a:solidFill>
              </a:rPr>
              <a:t>báo</a:t>
            </a:r>
            <a:r>
              <a:rPr lang="en-US" sz="1800" dirty="0">
                <a:solidFill>
                  <a:prstClr val="black">
                    <a:lumMod val="50000"/>
                    <a:lumOff val="50000"/>
                  </a:prstClr>
                </a:solidFill>
              </a:rPr>
              <a:t> </a:t>
            </a:r>
            <a:r>
              <a:rPr lang="en-US" sz="1800" dirty="0" err="1">
                <a:solidFill>
                  <a:prstClr val="black">
                    <a:lumMod val="50000"/>
                    <a:lumOff val="50000"/>
                  </a:prstClr>
                </a:solidFill>
              </a:rPr>
              <a:t>biến</a:t>
            </a:r>
            <a:r>
              <a:rPr lang="en-US" sz="1800" dirty="0">
                <a:solidFill>
                  <a:prstClr val="black">
                    <a:lumMod val="50000"/>
                    <a:lumOff val="50000"/>
                  </a:prstClr>
                </a:solidFill>
              </a:rPr>
              <a:t> </a:t>
            </a:r>
            <a:r>
              <a:rPr lang="en-US" sz="1800" dirty="0" err="1">
                <a:solidFill>
                  <a:prstClr val="black">
                    <a:lumMod val="50000"/>
                    <a:lumOff val="50000"/>
                  </a:prstClr>
                </a:solidFill>
              </a:rPr>
              <a:t>nhưng</a:t>
            </a:r>
            <a:r>
              <a:rPr lang="en-US" sz="1800" dirty="0">
                <a:solidFill>
                  <a:prstClr val="black">
                    <a:lumMod val="50000"/>
                    <a:lumOff val="50000"/>
                  </a:prstClr>
                </a:solidFill>
              </a:rPr>
              <a:t> </a:t>
            </a:r>
            <a:r>
              <a:rPr lang="en-US" sz="1800" dirty="0" err="1">
                <a:solidFill>
                  <a:prstClr val="black">
                    <a:lumMod val="50000"/>
                    <a:lumOff val="50000"/>
                  </a:prstClr>
                </a:solidFill>
              </a:rPr>
              <a:t>không</a:t>
            </a:r>
            <a:r>
              <a:rPr lang="en-US" sz="1800" dirty="0">
                <a:solidFill>
                  <a:prstClr val="black">
                    <a:lumMod val="50000"/>
                    <a:lumOff val="50000"/>
                  </a:prstClr>
                </a:solidFill>
              </a:rPr>
              <a:t> </a:t>
            </a:r>
            <a:r>
              <a:rPr lang="en-US" sz="1800" dirty="0" err="1">
                <a:solidFill>
                  <a:prstClr val="black">
                    <a:lumMod val="50000"/>
                    <a:lumOff val="50000"/>
                  </a:prstClr>
                </a:solidFill>
              </a:rPr>
              <a:t>gán</a:t>
            </a:r>
            <a:r>
              <a:rPr lang="en-US" sz="1800" dirty="0">
                <a:solidFill>
                  <a:prstClr val="black">
                    <a:lumMod val="50000"/>
                    <a:lumOff val="50000"/>
                  </a:prstClr>
                </a:solidFill>
              </a:rPr>
              <a:t> </a:t>
            </a:r>
            <a:r>
              <a:rPr lang="en-US" sz="1800" dirty="0" err="1">
                <a:solidFill>
                  <a:prstClr val="black">
                    <a:lumMod val="50000"/>
                    <a:lumOff val="50000"/>
                  </a:prstClr>
                </a:solidFill>
              </a:rPr>
              <a:t>giá</a:t>
            </a:r>
            <a:r>
              <a:rPr lang="en-US" sz="1800" dirty="0">
                <a:solidFill>
                  <a:prstClr val="black">
                    <a:lumMod val="50000"/>
                    <a:lumOff val="50000"/>
                  </a:prstClr>
                </a:solidFill>
              </a:rPr>
              <a:t> </a:t>
            </a:r>
            <a:r>
              <a:rPr lang="en-US" sz="1800" dirty="0" err="1">
                <a:solidFill>
                  <a:prstClr val="black">
                    <a:lumMod val="50000"/>
                    <a:lumOff val="50000"/>
                  </a:prstClr>
                </a:solidFill>
              </a:rPr>
              <a:t>trị</a:t>
            </a:r>
            <a:r>
              <a:rPr lang="en-US" sz="1800" dirty="0">
                <a:solidFill>
                  <a:prstClr val="black">
                    <a:lumMod val="50000"/>
                    <a:lumOff val="50000"/>
                  </a:prstClr>
                </a:solidFill>
              </a:rPr>
              <a:t>.</a:t>
            </a:r>
            <a:br>
              <a:rPr lang="en-US" sz="1800" dirty="0">
                <a:solidFill>
                  <a:prstClr val="black">
                    <a:lumMod val="50000"/>
                    <a:lumOff val="50000"/>
                  </a:prstClr>
                </a:solidFill>
              </a:rPr>
            </a:br>
            <a:r>
              <a:rPr lang="en-US" sz="1800" dirty="0">
                <a:solidFill>
                  <a:prstClr val="black">
                    <a:lumMod val="50000"/>
                    <a:lumOff val="50000"/>
                  </a:prstClr>
                </a:solidFill>
              </a:rPr>
              <a:t>  </a:t>
            </a:r>
            <a:r>
              <a:rPr lang="en-US" sz="1800" dirty="0" err="1">
                <a:solidFill>
                  <a:prstClr val="black">
                    <a:lumMod val="50000"/>
                    <a:lumOff val="50000"/>
                  </a:prstClr>
                </a:solidFill>
              </a:rPr>
              <a:t>Vd</a:t>
            </a:r>
            <a:r>
              <a:rPr lang="en-US" sz="1800" dirty="0">
                <a:solidFill>
                  <a:prstClr val="black">
                    <a:lumMod val="50000"/>
                    <a:lumOff val="50000"/>
                  </a:prstClr>
                </a:solidFill>
              </a:rPr>
              <a:t>: var x; =&gt; x = undefined</a:t>
            </a:r>
          </a:p>
          <a:p>
            <a:endParaRPr lang="en-US" dirty="0"/>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19504" y="2310862"/>
            <a:ext cx="3883619" cy="1106277"/>
          </a:xfrm>
          <a:prstGeom prst="rect">
            <a:avLst/>
          </a:prstGeom>
        </p:spPr>
      </p:pic>
    </p:spTree>
    <p:extLst>
      <p:ext uri="{BB962C8B-B14F-4D97-AF65-F5344CB8AC3E}">
        <p14:creationId xmlns:p14="http://schemas.microsoft.com/office/powerpoint/2010/main" val="9036695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arn(inVertical)">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863336"/>
            <a:ext cx="9704498" cy="4836389"/>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rPr>
              <a:t>Hoisting </a:t>
            </a:r>
            <a:r>
              <a:rPr lang="en-US" sz="2400" b="1" dirty="0" err="1">
                <a:solidFill>
                  <a:prstClr val="black">
                    <a:lumMod val="50000"/>
                    <a:lumOff val="50000"/>
                  </a:prstClr>
                </a:solidFill>
              </a:rPr>
              <a:t>với</a:t>
            </a:r>
            <a:r>
              <a:rPr lang="en-US" sz="2400" b="1" dirty="0">
                <a:solidFill>
                  <a:prstClr val="black">
                    <a:lumMod val="50000"/>
                    <a:lumOff val="50000"/>
                  </a:prstClr>
                </a:solidFill>
              </a:rPr>
              <a:t> var, let </a:t>
            </a:r>
            <a:r>
              <a:rPr lang="en-US" sz="2400" b="1" dirty="0" err="1">
                <a:solidFill>
                  <a:prstClr val="black">
                    <a:lumMod val="50000"/>
                    <a:lumOff val="50000"/>
                  </a:prstClr>
                </a:solidFill>
              </a:rPr>
              <a:t>và</a:t>
            </a:r>
            <a:r>
              <a:rPr lang="en-US" sz="2400" b="1" dirty="0">
                <a:solidFill>
                  <a:prstClr val="black">
                    <a:lumMod val="50000"/>
                    <a:lumOff val="50000"/>
                  </a:prstClr>
                </a:solidFill>
              </a:rPr>
              <a:t> const</a:t>
            </a:r>
          </a:p>
          <a:p>
            <a:pPr marL="342900" lvl="0" indent="-342900">
              <a:buFont typeface="Arial" panose="020B0604020202020204" pitchFamily="34" charset="0"/>
              <a:buChar char="•"/>
            </a:pPr>
            <a:r>
              <a:rPr lang="en-US" sz="2400" dirty="0">
                <a:solidFill>
                  <a:prstClr val="black">
                    <a:lumMod val="50000"/>
                    <a:lumOff val="50000"/>
                  </a:prstClr>
                </a:solidFill>
              </a:rPr>
              <a:t>Khi </a:t>
            </a:r>
            <a:r>
              <a:rPr lang="en-US" sz="2400" dirty="0" err="1">
                <a:solidFill>
                  <a:prstClr val="black">
                    <a:lumMod val="50000"/>
                    <a:lumOff val="50000"/>
                  </a:prstClr>
                </a:solidFill>
              </a:rPr>
              <a:t>gọi</a:t>
            </a:r>
            <a:r>
              <a:rPr lang="en-US" sz="2400" dirty="0">
                <a:solidFill>
                  <a:prstClr val="black">
                    <a:lumMod val="50000"/>
                    <a:lumOff val="50000"/>
                  </a:prstClr>
                </a:solidFill>
              </a:rPr>
              <a:t> </a:t>
            </a:r>
            <a:r>
              <a:rPr lang="en-US" sz="2400" dirty="0" err="1">
                <a:solidFill>
                  <a:prstClr val="black">
                    <a:lumMod val="50000"/>
                    <a:lumOff val="50000"/>
                  </a:prstClr>
                </a:solidFill>
              </a:rPr>
              <a:t>các</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tr</a:t>
            </a:r>
            <a:r>
              <a:rPr lang="vi-VN" sz="2400" dirty="0">
                <a:solidFill>
                  <a:prstClr val="black">
                    <a:lumMod val="50000"/>
                    <a:lumOff val="50000"/>
                  </a:prstClr>
                </a:solidFill>
              </a:rPr>
              <a:t>ư</a:t>
            </a:r>
            <a:r>
              <a:rPr lang="en-US" sz="2400" dirty="0" err="1">
                <a:solidFill>
                  <a:prstClr val="black">
                    <a:lumMod val="50000"/>
                    <a:lumOff val="50000"/>
                  </a:prstClr>
                </a:solidFill>
              </a:rPr>
              <a:t>ớc</a:t>
            </a:r>
            <a:r>
              <a:rPr lang="en-US" sz="2400" dirty="0">
                <a:solidFill>
                  <a:prstClr val="black">
                    <a:lumMod val="50000"/>
                    <a:lumOff val="50000"/>
                  </a:prstClr>
                </a:solidFill>
              </a:rPr>
              <a:t> </a:t>
            </a:r>
            <a:r>
              <a:rPr lang="en-US" sz="2400" dirty="0" err="1">
                <a:solidFill>
                  <a:prstClr val="black">
                    <a:lumMod val="50000"/>
                    <a:lumOff val="50000"/>
                  </a:prstClr>
                </a:solidFill>
              </a:rPr>
              <a:t>khi</a:t>
            </a:r>
            <a:r>
              <a:rPr lang="en-US" sz="2400" dirty="0">
                <a:solidFill>
                  <a:prstClr val="black">
                    <a:lumMod val="50000"/>
                    <a:lumOff val="50000"/>
                  </a:prstClr>
                </a:solidFill>
              </a:rPr>
              <a:t>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a:t>
            </a:r>
          </a:p>
          <a:p>
            <a:pPr marL="800100" lvl="1" indent="-342900">
              <a:buFont typeface="Wingdings" panose="05000000000000000000" pitchFamily="2" charset="2"/>
              <a:buChar char="§"/>
            </a:pPr>
            <a:r>
              <a:rPr lang="vi-VN" sz="2400" b="1" dirty="0">
                <a:solidFill>
                  <a:prstClr val="black">
                    <a:lumMod val="50000"/>
                    <a:lumOff val="50000"/>
                  </a:prstClr>
                </a:solidFill>
              </a:rPr>
              <a:t>let</a:t>
            </a:r>
            <a:r>
              <a:rPr lang="vi-VN" sz="2400" dirty="0">
                <a:solidFill>
                  <a:prstClr val="black">
                    <a:lumMod val="50000"/>
                    <a:lumOff val="50000"/>
                  </a:prstClr>
                </a:solidFill>
              </a:rPr>
              <a:t> hoặc </a:t>
            </a:r>
            <a:r>
              <a:rPr lang="vi-VN" sz="2400" b="1" dirty="0">
                <a:solidFill>
                  <a:prstClr val="black">
                    <a:lumMod val="50000"/>
                    <a:lumOff val="50000"/>
                  </a:prstClr>
                </a:solidFill>
              </a:rPr>
              <a:t>const</a:t>
            </a:r>
            <a:r>
              <a:rPr lang="vi-VN" sz="2400" dirty="0">
                <a:solidFill>
                  <a:prstClr val="black">
                    <a:lumMod val="50000"/>
                    <a:lumOff val="50000"/>
                  </a:prstClr>
                </a:solidFill>
              </a:rPr>
              <a:t> khi được hoist không khởi tạo với giá trị undefined</a:t>
            </a:r>
            <a:r>
              <a:rPr lang="en-US" sz="2400" dirty="0">
                <a:solidFill>
                  <a:prstClr val="black">
                    <a:lumMod val="50000"/>
                    <a:lumOff val="50000"/>
                  </a:prstClr>
                </a:solidFill>
              </a:rPr>
              <a:t> </a:t>
            </a:r>
            <a:r>
              <a:rPr lang="en-US" sz="2400" dirty="0" err="1">
                <a:solidFill>
                  <a:prstClr val="black">
                    <a:lumMod val="50000"/>
                    <a:lumOff val="50000"/>
                  </a:prstClr>
                </a:solidFill>
              </a:rPr>
              <a:t>mà</a:t>
            </a:r>
            <a:r>
              <a:rPr lang="en-US" sz="2400" dirty="0">
                <a:solidFill>
                  <a:prstClr val="black">
                    <a:lumMod val="50000"/>
                    <a:lumOff val="50000"/>
                  </a:prstClr>
                </a:solidFill>
              </a:rPr>
              <a:t> </a:t>
            </a:r>
            <a:r>
              <a:rPr lang="en-US" sz="2400" dirty="0" err="1">
                <a:solidFill>
                  <a:prstClr val="black">
                    <a:lumMod val="50000"/>
                    <a:lumOff val="50000"/>
                  </a:prstClr>
                </a:solidFill>
              </a:rPr>
              <a:t>đưa</a:t>
            </a:r>
            <a:r>
              <a:rPr lang="en-US" sz="2400" dirty="0">
                <a:solidFill>
                  <a:prstClr val="black">
                    <a:lumMod val="50000"/>
                    <a:lumOff val="50000"/>
                  </a:prstClr>
                </a:solidFill>
              </a:rPr>
              <a:t> </a:t>
            </a:r>
            <a:r>
              <a:rPr lang="en-US" sz="2400" dirty="0" err="1">
                <a:solidFill>
                  <a:prstClr val="black">
                    <a:lumMod val="50000"/>
                    <a:lumOff val="50000"/>
                  </a:prstClr>
                </a:solidFill>
              </a:rPr>
              <a:t>vào</a:t>
            </a:r>
            <a:r>
              <a:rPr lang="en-US" sz="2400" dirty="0">
                <a:solidFill>
                  <a:prstClr val="black">
                    <a:lumMod val="50000"/>
                    <a:lumOff val="50000"/>
                  </a:prstClr>
                </a:solidFill>
              </a:rPr>
              <a:t> </a:t>
            </a:r>
            <a:r>
              <a:rPr lang="vi-VN" sz="2400" dirty="0">
                <a:solidFill>
                  <a:prstClr val="black">
                    <a:lumMod val="50000"/>
                    <a:lumOff val="50000"/>
                  </a:prstClr>
                </a:solidFill>
              </a:rPr>
              <a:t>Temporal Dead Zone và không được khởi tạo tới khi câu lệnh định nghĩa chúng được chạy tới</a:t>
            </a:r>
            <a:r>
              <a:rPr lang="en-US" sz="2400" dirty="0">
                <a:solidFill>
                  <a:prstClr val="black">
                    <a:lumMod val="50000"/>
                    <a:lumOff val="50000"/>
                  </a:prstClr>
                </a:solidFill>
              </a:rPr>
              <a:t> </a:t>
            </a:r>
          </a:p>
          <a:p>
            <a:pPr marL="800100" lvl="1" indent="-342900">
              <a:buFont typeface="Wingdings" panose="05000000000000000000" pitchFamily="2" charset="2"/>
              <a:buChar char="§"/>
            </a:pPr>
            <a:r>
              <a:rPr lang="vi-VN" sz="2400" b="1" dirty="0">
                <a:solidFill>
                  <a:prstClr val="black">
                    <a:lumMod val="50000"/>
                    <a:lumOff val="50000"/>
                  </a:prstClr>
                </a:solidFill>
              </a:rPr>
              <a:t>let</a:t>
            </a:r>
            <a:r>
              <a:rPr lang="vi-VN" sz="2400" dirty="0">
                <a:solidFill>
                  <a:prstClr val="black">
                    <a:lumMod val="50000"/>
                    <a:lumOff val="50000"/>
                  </a:prstClr>
                </a:solidFill>
              </a:rPr>
              <a:t> hoặc </a:t>
            </a:r>
            <a:r>
              <a:rPr lang="vi-VN" sz="2400" b="1" dirty="0">
                <a:solidFill>
                  <a:prstClr val="black">
                    <a:lumMod val="50000"/>
                    <a:lumOff val="50000"/>
                  </a:prstClr>
                </a:solidFill>
              </a:rPr>
              <a:t>const</a:t>
            </a:r>
            <a:r>
              <a:rPr lang="vi-VN" sz="2400" dirty="0">
                <a:solidFill>
                  <a:prstClr val="black">
                    <a:lumMod val="50000"/>
                    <a:lumOff val="50000"/>
                  </a:prstClr>
                </a:solidFill>
              </a:rPr>
              <a:t>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thông</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a:t>
            </a:r>
            <a:r>
              <a:rPr lang="en-US" sz="2400" dirty="0" err="1">
                <a:solidFill>
                  <a:prstClr val="black">
                    <a:lumMod val="50000"/>
                    <a:lumOff val="50000"/>
                  </a:prstClr>
                </a:solidFill>
              </a:rPr>
              <a:t>là</a:t>
            </a:r>
            <a:r>
              <a:rPr lang="en-US" sz="2400" dirty="0">
                <a:solidFill>
                  <a:prstClr val="black">
                    <a:lumMod val="50000"/>
                    <a:lumOff val="50000"/>
                  </a:prstClr>
                </a:solidFill>
              </a:rPr>
              <a:t> </a:t>
            </a:r>
            <a:r>
              <a:rPr lang="en-US" sz="2400" dirty="0">
                <a:solidFill>
                  <a:srgbClr val="FF884D"/>
                </a:solidFill>
              </a:rPr>
              <a:t>Uncaught </a:t>
            </a:r>
            <a:r>
              <a:rPr lang="en-US" sz="2400" dirty="0" err="1">
                <a:solidFill>
                  <a:srgbClr val="FF884D"/>
                </a:solidFill>
              </a:rPr>
              <a:t>ReferenceError</a:t>
            </a:r>
            <a:r>
              <a:rPr lang="en-US" sz="2400" dirty="0">
                <a:solidFill>
                  <a:srgbClr val="FF884D"/>
                </a:solidFill>
              </a:rPr>
              <a:t>: Cannot access '…' before initialization</a:t>
            </a:r>
          </a:p>
          <a:p>
            <a:pPr marL="800100" lvl="1" indent="-342900">
              <a:buFont typeface="Arial" panose="020B0604020202020204" pitchFamily="34" charset="0"/>
              <a:buChar char="•"/>
            </a:pPr>
            <a:endParaRPr lang="en-US" sz="2400" dirty="0">
              <a:solidFill>
                <a:prstClr val="black">
                  <a:lumMod val="50000"/>
                  <a:lumOff val="50000"/>
                </a:prstClr>
              </a:solidFill>
            </a:endParaRPr>
          </a:p>
          <a:p>
            <a:pPr marL="342900" indent="-342900">
              <a:lnSpc>
                <a:spcPct val="150000"/>
              </a:lnSpc>
              <a:buFont typeface="Arial" panose="020B0604020202020204" pitchFamily="34" charset="0"/>
              <a:buChar char="•"/>
            </a:pPr>
            <a:endParaRPr lang="en-US" sz="2400" dirty="0">
              <a:solidFill>
                <a:srgbClr val="FF884D"/>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19504" y="2310862"/>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pic>
        <p:nvPicPr>
          <p:cNvPr id="8" name="Picture 7">
            <a:extLst>
              <a:ext uri="{FF2B5EF4-FFF2-40B4-BE49-F238E27FC236}">
                <a16:creationId xmlns:a16="http://schemas.microsoft.com/office/drawing/2014/main" id="{7B6C3C59-6B67-44EE-810F-CF5647832FE1}"/>
              </a:ext>
            </a:extLst>
          </p:cNvPr>
          <p:cNvPicPr>
            <a:picLocks noChangeAspect="1"/>
          </p:cNvPicPr>
          <p:nvPr/>
        </p:nvPicPr>
        <p:blipFill>
          <a:blip r:embed="rId4"/>
          <a:stretch>
            <a:fillRect/>
          </a:stretch>
        </p:blipFill>
        <p:spPr>
          <a:xfrm>
            <a:off x="6569043" y="3710720"/>
            <a:ext cx="4391025" cy="2476500"/>
          </a:xfrm>
          <a:prstGeom prst="rect">
            <a:avLst/>
          </a:prstGeom>
        </p:spPr>
      </p:pic>
      <p:graphicFrame>
        <p:nvGraphicFramePr>
          <p:cNvPr id="11" name="Table 19">
            <a:extLst>
              <a:ext uri="{FF2B5EF4-FFF2-40B4-BE49-F238E27FC236}">
                <a16:creationId xmlns:a16="http://schemas.microsoft.com/office/drawing/2014/main" id="{17484256-AE99-46D1-8FE3-26A154F57F32}"/>
              </a:ext>
            </a:extLst>
          </p:cNvPr>
          <p:cNvGraphicFramePr>
            <a:graphicFrameLocks noGrp="1"/>
          </p:cNvGraphicFramePr>
          <p:nvPr>
            <p:extLst>
              <p:ext uri="{D42A27DB-BD31-4B8C-83A1-F6EECF244321}">
                <p14:modId xmlns:p14="http://schemas.microsoft.com/office/powerpoint/2010/main" val="3229529225"/>
              </p:ext>
            </p:extLst>
          </p:nvPr>
        </p:nvGraphicFramePr>
        <p:xfrm>
          <a:off x="1330801" y="3897973"/>
          <a:ext cx="3373536" cy="1463040"/>
        </p:xfrm>
        <a:graphic>
          <a:graphicData uri="http://schemas.openxmlformats.org/drawingml/2006/table">
            <a:tbl>
              <a:tblPr firstRow="1" bandRow="1">
                <a:tableStyleId>{00A15C55-8517-42AA-B614-E9B94910E393}</a:tableStyleId>
              </a:tblPr>
              <a:tblGrid>
                <a:gridCol w="1151142">
                  <a:extLst>
                    <a:ext uri="{9D8B030D-6E8A-4147-A177-3AD203B41FA5}">
                      <a16:colId xmlns:a16="http://schemas.microsoft.com/office/drawing/2014/main" val="1490308013"/>
                    </a:ext>
                  </a:extLst>
                </a:gridCol>
                <a:gridCol w="2222394">
                  <a:extLst>
                    <a:ext uri="{9D8B030D-6E8A-4147-A177-3AD203B41FA5}">
                      <a16:colId xmlns:a16="http://schemas.microsoft.com/office/drawing/2014/main" val="4208568514"/>
                    </a:ext>
                  </a:extLst>
                </a:gridCol>
              </a:tblGrid>
              <a:tr h="203653">
                <a:tc>
                  <a:txBody>
                    <a:bodyPr/>
                    <a:lstStyle/>
                    <a:p>
                      <a:r>
                        <a:rPr lang="en-US" dirty="0"/>
                        <a:t>Name</a:t>
                      </a:r>
                    </a:p>
                  </a:txBody>
                  <a:tcPr/>
                </a:tc>
                <a:tc>
                  <a:txBody>
                    <a:bodyPr/>
                    <a:lstStyle/>
                    <a:p>
                      <a:r>
                        <a:rPr lang="en-US" dirty="0"/>
                        <a:t>Value</a:t>
                      </a:r>
                    </a:p>
                  </a:txBody>
                  <a:tcPr/>
                </a:tc>
                <a:extLst>
                  <a:ext uri="{0D108BD9-81ED-4DB2-BD59-A6C34878D82A}">
                    <a16:rowId xmlns:a16="http://schemas.microsoft.com/office/drawing/2014/main" val="3902360703"/>
                  </a:ext>
                </a:extLst>
              </a:tr>
              <a:tr h="203653">
                <a:tc>
                  <a:txBody>
                    <a:bodyPr/>
                    <a:lstStyle/>
                    <a:p>
                      <a:r>
                        <a:rPr lang="en-US" dirty="0"/>
                        <a:t>name</a:t>
                      </a:r>
                    </a:p>
                  </a:txBody>
                  <a:tcPr/>
                </a:tc>
                <a:tc>
                  <a:txBody>
                    <a:bodyPr/>
                    <a:lstStyle/>
                    <a:p>
                      <a:r>
                        <a:rPr lang="en-US" sz="1800" dirty="0">
                          <a:solidFill>
                            <a:srgbClr val="FF884D"/>
                          </a:solidFill>
                        </a:rPr>
                        <a:t>uninitialized</a:t>
                      </a:r>
                      <a:endParaRPr lang="en-US" dirty="0"/>
                    </a:p>
                  </a:txBody>
                  <a:tcPr/>
                </a:tc>
                <a:extLst>
                  <a:ext uri="{0D108BD9-81ED-4DB2-BD59-A6C34878D82A}">
                    <a16:rowId xmlns:a16="http://schemas.microsoft.com/office/drawing/2014/main" val="3897514367"/>
                  </a:ext>
                </a:extLst>
              </a:tr>
              <a:tr h="203653">
                <a:tc>
                  <a:txBody>
                    <a:bodyPr/>
                    <a:lstStyle/>
                    <a:p>
                      <a:r>
                        <a:rPr lang="en-US" dirty="0"/>
                        <a:t>address</a:t>
                      </a:r>
                    </a:p>
                  </a:txBody>
                  <a:tcPr/>
                </a:tc>
                <a:tc>
                  <a:txBody>
                    <a:bodyPr/>
                    <a:lstStyle/>
                    <a:p>
                      <a:r>
                        <a:rPr lang="en-US" sz="1800" dirty="0">
                          <a:solidFill>
                            <a:srgbClr val="FF884D"/>
                          </a:solidFill>
                        </a:rPr>
                        <a:t>uninitialized</a:t>
                      </a:r>
                      <a:endParaRPr lang="en-US" dirty="0"/>
                    </a:p>
                  </a:txBody>
                  <a:tcPr/>
                </a:tc>
                <a:extLst>
                  <a:ext uri="{0D108BD9-81ED-4DB2-BD59-A6C34878D82A}">
                    <a16:rowId xmlns:a16="http://schemas.microsoft.com/office/drawing/2014/main" val="1698493853"/>
                  </a:ext>
                </a:extLst>
              </a:tr>
              <a:tr h="203653">
                <a:tc>
                  <a:txBody>
                    <a:bodyPr/>
                    <a:lstStyle/>
                    <a:p>
                      <a:r>
                        <a:rPr lang="en-US" dirty="0"/>
                        <a:t>city</a:t>
                      </a:r>
                    </a:p>
                  </a:txBody>
                  <a:tcPr/>
                </a:tc>
                <a:tc>
                  <a:txBody>
                    <a:bodyPr/>
                    <a:lstStyle/>
                    <a:p>
                      <a:r>
                        <a:rPr lang="en-US" sz="1800" dirty="0">
                          <a:solidFill>
                            <a:srgbClr val="00B050"/>
                          </a:solidFill>
                        </a:rPr>
                        <a:t>undefined</a:t>
                      </a:r>
                      <a:endParaRPr lang="en-US" dirty="0">
                        <a:solidFill>
                          <a:srgbClr val="00B050"/>
                        </a:solidFill>
                      </a:endParaRPr>
                    </a:p>
                  </a:txBody>
                  <a:tcPr/>
                </a:tc>
                <a:extLst>
                  <a:ext uri="{0D108BD9-81ED-4DB2-BD59-A6C34878D82A}">
                    <a16:rowId xmlns:a16="http://schemas.microsoft.com/office/drawing/2014/main" val="2983209386"/>
                  </a:ext>
                </a:extLst>
              </a:tr>
            </a:tbl>
          </a:graphicData>
        </a:graphic>
      </p:graphicFrame>
      <p:sp>
        <p:nvSpPr>
          <p:cNvPr id="14" name="Rectangle 13">
            <a:extLst>
              <a:ext uri="{FF2B5EF4-FFF2-40B4-BE49-F238E27FC236}">
                <a16:creationId xmlns:a16="http://schemas.microsoft.com/office/drawing/2014/main" id="{1E420D70-E0DB-4370-8442-EB8EB9342C6D}"/>
              </a:ext>
            </a:extLst>
          </p:cNvPr>
          <p:cNvSpPr/>
          <p:nvPr/>
        </p:nvSpPr>
        <p:spPr>
          <a:xfrm>
            <a:off x="1330801" y="5923010"/>
            <a:ext cx="3297183" cy="52876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p>
        </p:txBody>
      </p:sp>
      <p:sp>
        <p:nvSpPr>
          <p:cNvPr id="16" name="TextBox 15">
            <a:extLst>
              <a:ext uri="{FF2B5EF4-FFF2-40B4-BE49-F238E27FC236}">
                <a16:creationId xmlns:a16="http://schemas.microsoft.com/office/drawing/2014/main" id="{1EF8C10B-A821-46CB-975B-9714E8E61AE8}"/>
              </a:ext>
            </a:extLst>
          </p:cNvPr>
          <p:cNvSpPr txBox="1"/>
          <p:nvPr/>
        </p:nvSpPr>
        <p:spPr>
          <a:xfrm>
            <a:off x="1330801" y="5534855"/>
            <a:ext cx="964530" cy="369332"/>
          </a:xfrm>
          <a:prstGeom prst="rect">
            <a:avLst/>
          </a:prstGeom>
          <a:noFill/>
        </p:spPr>
        <p:txBody>
          <a:bodyPr wrap="square" rtlCol="0">
            <a:spAutoFit/>
          </a:bodyPr>
          <a:lstStyle/>
          <a:p>
            <a:r>
              <a:rPr lang="en-US" dirty="0"/>
              <a:t>Output</a:t>
            </a:r>
          </a:p>
        </p:txBody>
      </p:sp>
      <p:sp>
        <p:nvSpPr>
          <p:cNvPr id="17" name="TextBox 16">
            <a:extLst>
              <a:ext uri="{FF2B5EF4-FFF2-40B4-BE49-F238E27FC236}">
                <a16:creationId xmlns:a16="http://schemas.microsoft.com/office/drawing/2014/main" id="{2DDD21DC-4468-4649-8F52-A3E537A39A28}"/>
              </a:ext>
            </a:extLst>
          </p:cNvPr>
          <p:cNvSpPr txBox="1"/>
          <p:nvPr/>
        </p:nvSpPr>
        <p:spPr>
          <a:xfrm>
            <a:off x="1330801" y="3491667"/>
            <a:ext cx="1246744" cy="369332"/>
          </a:xfrm>
          <a:prstGeom prst="rect">
            <a:avLst/>
          </a:prstGeom>
          <a:noFill/>
        </p:spPr>
        <p:txBody>
          <a:bodyPr wrap="square" rtlCol="0">
            <a:spAutoFit/>
          </a:bodyPr>
          <a:lstStyle/>
          <a:p>
            <a:r>
              <a:rPr lang="en-US" dirty="0"/>
              <a:t>Memory</a:t>
            </a:r>
          </a:p>
        </p:txBody>
      </p:sp>
      <p:sp>
        <p:nvSpPr>
          <p:cNvPr id="18" name="TextBox 17">
            <a:extLst>
              <a:ext uri="{FF2B5EF4-FFF2-40B4-BE49-F238E27FC236}">
                <a16:creationId xmlns:a16="http://schemas.microsoft.com/office/drawing/2014/main" id="{E87C2CBB-D34E-4189-ACB6-0B4E2D313AF2}"/>
              </a:ext>
            </a:extLst>
          </p:cNvPr>
          <p:cNvSpPr txBox="1"/>
          <p:nvPr/>
        </p:nvSpPr>
        <p:spPr>
          <a:xfrm>
            <a:off x="1398564" y="6002554"/>
            <a:ext cx="1793534" cy="369332"/>
          </a:xfrm>
          <a:prstGeom prst="rect">
            <a:avLst/>
          </a:prstGeom>
          <a:noFill/>
        </p:spPr>
        <p:txBody>
          <a:bodyPr wrap="square" rtlCol="0">
            <a:spAutoFit/>
          </a:bodyPr>
          <a:lstStyle/>
          <a:p>
            <a:r>
              <a:rPr lang="en-US" dirty="0"/>
              <a:t>&gt; </a:t>
            </a:r>
            <a:r>
              <a:rPr lang="en-US" sz="1800" dirty="0">
                <a:solidFill>
                  <a:srgbClr val="FF884D"/>
                </a:solidFill>
              </a:rPr>
              <a:t>uninitialized</a:t>
            </a:r>
            <a:r>
              <a:rPr lang="en-US" dirty="0"/>
              <a:t> </a:t>
            </a:r>
          </a:p>
        </p:txBody>
      </p:sp>
      <p:cxnSp>
        <p:nvCxnSpPr>
          <p:cNvPr id="19" name="Connector: Elbow 18">
            <a:extLst>
              <a:ext uri="{FF2B5EF4-FFF2-40B4-BE49-F238E27FC236}">
                <a16:creationId xmlns:a16="http://schemas.microsoft.com/office/drawing/2014/main" id="{828F5C4D-EE3F-48CD-B21E-7B105CB5EAC5}"/>
              </a:ext>
            </a:extLst>
          </p:cNvPr>
          <p:cNvCxnSpPr>
            <a:cxnSpLocks/>
          </p:cNvCxnSpPr>
          <p:nvPr/>
        </p:nvCxnSpPr>
        <p:spPr>
          <a:xfrm flipV="1">
            <a:off x="4704337" y="3897973"/>
            <a:ext cx="1864706" cy="54520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Connector: Elbow 19">
            <a:extLst>
              <a:ext uri="{FF2B5EF4-FFF2-40B4-BE49-F238E27FC236}">
                <a16:creationId xmlns:a16="http://schemas.microsoft.com/office/drawing/2014/main" id="{9E786FF8-34FB-4DBD-9048-E34FA87AE175}"/>
              </a:ext>
            </a:extLst>
          </p:cNvPr>
          <p:cNvCxnSpPr>
            <a:cxnSpLocks/>
          </p:cNvCxnSpPr>
          <p:nvPr/>
        </p:nvCxnSpPr>
        <p:spPr>
          <a:xfrm flipV="1">
            <a:off x="4704337" y="4265891"/>
            <a:ext cx="1864706" cy="569168"/>
          </a:xfrm>
          <a:prstGeom prst="bentConnector3">
            <a:avLst>
              <a:gd name="adj1" fmla="val 62009"/>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79747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719471"/>
            <a:ext cx="9704498" cy="3482172"/>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rPr>
              <a:t>Scope</a:t>
            </a:r>
          </a:p>
          <a:p>
            <a:pPr marL="914400" lvl="1" indent="-457200">
              <a:buFont typeface="Arial" panose="020B0604020202020204" pitchFamily="34" charset="0"/>
              <a:buChar char="•"/>
            </a:pPr>
            <a:r>
              <a:rPr lang="en-US" sz="2000" b="1" dirty="0">
                <a:solidFill>
                  <a:prstClr val="black">
                    <a:lumMod val="50000"/>
                    <a:lumOff val="50000"/>
                  </a:prstClr>
                </a:solidFill>
              </a:rPr>
              <a:t>Global Scope: </a:t>
            </a:r>
            <a:r>
              <a:rPr lang="en-US" sz="2000" dirty="0" err="1">
                <a:solidFill>
                  <a:prstClr val="black">
                    <a:lumMod val="50000"/>
                    <a:lumOff val="50000"/>
                  </a:prstClr>
                </a:solidFill>
              </a:rPr>
              <a:t>biến</a:t>
            </a:r>
            <a:r>
              <a:rPr lang="en-US" sz="2000" dirty="0">
                <a:solidFill>
                  <a:prstClr val="black">
                    <a:lumMod val="50000"/>
                    <a:lumOff val="50000"/>
                  </a:prstClr>
                </a:solidFill>
              </a:rPr>
              <a:t> </a:t>
            </a:r>
            <a:r>
              <a:rPr lang="en-US" sz="2000" dirty="0" err="1">
                <a:solidFill>
                  <a:prstClr val="black">
                    <a:lumMod val="50000"/>
                    <a:lumOff val="50000"/>
                  </a:prstClr>
                </a:solidFill>
              </a:rPr>
              <a:t>khai</a:t>
            </a:r>
            <a:r>
              <a:rPr lang="en-US" sz="2000" dirty="0">
                <a:solidFill>
                  <a:prstClr val="black">
                    <a:lumMod val="50000"/>
                    <a:lumOff val="50000"/>
                  </a:prstClr>
                </a:solidFill>
              </a:rPr>
              <a:t> </a:t>
            </a:r>
            <a:r>
              <a:rPr lang="en-US" sz="2000" dirty="0" err="1">
                <a:solidFill>
                  <a:prstClr val="black">
                    <a:lumMod val="50000"/>
                    <a:lumOff val="50000"/>
                  </a:prstClr>
                </a:solidFill>
              </a:rPr>
              <a:t>báo</a:t>
            </a:r>
            <a:r>
              <a:rPr lang="en-US" sz="2000" dirty="0">
                <a:solidFill>
                  <a:prstClr val="black">
                    <a:lumMod val="50000"/>
                    <a:lumOff val="50000"/>
                  </a:prstClr>
                </a:solidFill>
              </a:rPr>
              <a:t> ở scope </a:t>
            </a:r>
            <a:r>
              <a:rPr lang="en-US" sz="2000" dirty="0" err="1">
                <a:solidFill>
                  <a:prstClr val="black">
                    <a:lumMod val="50000"/>
                    <a:lumOff val="50000"/>
                  </a:prstClr>
                </a:solidFill>
              </a:rPr>
              <a:t>này</a:t>
            </a:r>
            <a:r>
              <a:rPr lang="en-US" sz="2000" dirty="0">
                <a:solidFill>
                  <a:prstClr val="black">
                    <a:lumMod val="50000"/>
                    <a:lumOff val="50000"/>
                  </a:prstClr>
                </a:solidFill>
              </a:rPr>
              <a:t> </a:t>
            </a:r>
            <a:r>
              <a:rPr lang="en-US" sz="2000" dirty="0" err="1">
                <a:solidFill>
                  <a:prstClr val="black">
                    <a:lumMod val="50000"/>
                    <a:lumOff val="50000"/>
                  </a:prstClr>
                </a:solidFill>
              </a:rPr>
              <a:t>sẽ</a:t>
            </a:r>
            <a:r>
              <a:rPr lang="en-US" sz="2000" dirty="0">
                <a:solidFill>
                  <a:prstClr val="black">
                    <a:lumMod val="50000"/>
                    <a:lumOff val="50000"/>
                  </a:prstClr>
                </a:solidFill>
              </a:rPr>
              <a:t> </a:t>
            </a:r>
            <a:r>
              <a:rPr lang="en-US" sz="2000" dirty="0" err="1">
                <a:solidFill>
                  <a:prstClr val="black">
                    <a:lumMod val="50000"/>
                    <a:lumOff val="50000"/>
                  </a:prstClr>
                </a:solidFill>
              </a:rPr>
              <a:t>có</a:t>
            </a:r>
            <a:r>
              <a:rPr lang="en-US" sz="2000" dirty="0">
                <a:solidFill>
                  <a:prstClr val="black">
                    <a:lumMod val="50000"/>
                    <a:lumOff val="50000"/>
                  </a:prstClr>
                </a:solidFill>
              </a:rPr>
              <a:t> </a:t>
            </a:r>
            <a:r>
              <a:rPr lang="en-US" sz="2000" dirty="0" err="1">
                <a:solidFill>
                  <a:prstClr val="black">
                    <a:lumMod val="50000"/>
                    <a:lumOff val="50000"/>
                  </a:prstClr>
                </a:solidFill>
              </a:rPr>
              <a:t>phạm</a:t>
            </a:r>
            <a:r>
              <a:rPr lang="en-US" sz="2000" dirty="0">
                <a:solidFill>
                  <a:prstClr val="black">
                    <a:lumMod val="50000"/>
                    <a:lumOff val="50000"/>
                  </a:prstClr>
                </a:solidFill>
              </a:rPr>
              <a:t> vi </a:t>
            </a:r>
            <a:r>
              <a:rPr lang="en-US" sz="2000" dirty="0" err="1">
                <a:solidFill>
                  <a:prstClr val="black">
                    <a:lumMod val="50000"/>
                    <a:lumOff val="50000"/>
                  </a:prstClr>
                </a:solidFill>
              </a:rPr>
              <a:t>sử</a:t>
            </a:r>
            <a:r>
              <a:rPr lang="en-US" sz="2000" dirty="0">
                <a:solidFill>
                  <a:prstClr val="black">
                    <a:lumMod val="50000"/>
                    <a:lumOff val="50000"/>
                  </a:prstClr>
                </a:solidFill>
              </a:rPr>
              <a:t> </a:t>
            </a:r>
            <a:r>
              <a:rPr lang="en-US" sz="2000" dirty="0" err="1">
                <a:solidFill>
                  <a:prstClr val="black">
                    <a:lumMod val="50000"/>
                    <a:lumOff val="50000"/>
                  </a:prstClr>
                </a:solidFill>
              </a:rPr>
              <a:t>dụng</a:t>
            </a:r>
            <a:r>
              <a:rPr lang="en-US" sz="2000" dirty="0">
                <a:solidFill>
                  <a:prstClr val="black">
                    <a:lumMod val="50000"/>
                    <a:lumOff val="50000"/>
                  </a:prstClr>
                </a:solidFill>
              </a:rPr>
              <a:t> </a:t>
            </a:r>
            <a:r>
              <a:rPr lang="en-US" sz="2000" dirty="0" err="1">
                <a:solidFill>
                  <a:prstClr val="black">
                    <a:lumMod val="50000"/>
                    <a:lumOff val="50000"/>
                  </a:prstClr>
                </a:solidFill>
              </a:rPr>
              <a:t>toàn</a:t>
            </a:r>
            <a:r>
              <a:rPr lang="en-US" sz="2000" dirty="0">
                <a:solidFill>
                  <a:prstClr val="black">
                    <a:lumMod val="50000"/>
                    <a:lumOff val="50000"/>
                  </a:prstClr>
                </a:solidFill>
              </a:rPr>
              <a:t> file (</a:t>
            </a:r>
            <a:r>
              <a:rPr lang="en-US" sz="2000" dirty="0" err="1">
                <a:solidFill>
                  <a:prstClr val="black">
                    <a:lumMod val="50000"/>
                    <a:lumOff val="50000"/>
                  </a:prstClr>
                </a:solidFill>
              </a:rPr>
              <a:t>biến</a:t>
            </a:r>
            <a:r>
              <a:rPr lang="en-US" sz="2000" dirty="0">
                <a:solidFill>
                  <a:prstClr val="black">
                    <a:lumMod val="50000"/>
                    <a:lumOff val="50000"/>
                  </a:prstClr>
                </a:solidFill>
              </a:rPr>
              <a:t> </a:t>
            </a:r>
            <a:r>
              <a:rPr lang="en-US" sz="2000" dirty="0" err="1">
                <a:solidFill>
                  <a:prstClr val="black">
                    <a:lumMod val="50000"/>
                    <a:lumOff val="50000"/>
                  </a:prstClr>
                </a:solidFill>
              </a:rPr>
              <a:t>toàn</a:t>
            </a:r>
            <a:r>
              <a:rPr lang="en-US" sz="2000" dirty="0">
                <a:solidFill>
                  <a:prstClr val="black">
                    <a:lumMod val="50000"/>
                    <a:lumOff val="50000"/>
                  </a:prstClr>
                </a:solidFill>
              </a:rPr>
              <a:t> </a:t>
            </a:r>
            <a:r>
              <a:rPr lang="en-US" sz="2000" dirty="0" err="1">
                <a:solidFill>
                  <a:prstClr val="black">
                    <a:lumMod val="50000"/>
                    <a:lumOff val="50000"/>
                  </a:prstClr>
                </a:solidFill>
              </a:rPr>
              <a:t>cục</a:t>
            </a:r>
            <a:r>
              <a:rPr lang="en-US" sz="2000" dirty="0">
                <a:solidFill>
                  <a:prstClr val="black">
                    <a:lumMod val="50000"/>
                    <a:lumOff val="50000"/>
                  </a:prstClr>
                </a:solidFill>
              </a:rPr>
              <a:t>)</a:t>
            </a:r>
          </a:p>
          <a:p>
            <a:pPr marL="914400" lvl="1" indent="-457200">
              <a:buFont typeface="Arial" panose="020B0604020202020204" pitchFamily="34" charset="0"/>
              <a:buChar char="•"/>
            </a:pPr>
            <a:r>
              <a:rPr lang="en-US" sz="2000" b="1" dirty="0">
                <a:solidFill>
                  <a:prstClr val="black">
                    <a:lumMod val="50000"/>
                    <a:lumOff val="50000"/>
                  </a:prstClr>
                </a:solidFill>
              </a:rPr>
              <a:t>Local Scope: </a:t>
            </a:r>
            <a:r>
              <a:rPr lang="en-US" sz="2000" dirty="0" err="1">
                <a:solidFill>
                  <a:prstClr val="black">
                    <a:lumMod val="50000"/>
                    <a:lumOff val="50000"/>
                  </a:prstClr>
                </a:solidFill>
              </a:rPr>
              <a:t>biến</a:t>
            </a:r>
            <a:r>
              <a:rPr lang="en-US" sz="2000" dirty="0">
                <a:solidFill>
                  <a:prstClr val="black">
                    <a:lumMod val="50000"/>
                    <a:lumOff val="50000"/>
                  </a:prstClr>
                </a:solidFill>
              </a:rPr>
              <a:t> </a:t>
            </a:r>
            <a:r>
              <a:rPr lang="en-US" sz="2000" dirty="0" err="1">
                <a:solidFill>
                  <a:prstClr val="black">
                    <a:lumMod val="50000"/>
                    <a:lumOff val="50000"/>
                  </a:prstClr>
                </a:solidFill>
              </a:rPr>
              <a:t>khai</a:t>
            </a:r>
            <a:r>
              <a:rPr lang="en-US" sz="2000" dirty="0">
                <a:solidFill>
                  <a:prstClr val="black">
                    <a:lumMod val="50000"/>
                    <a:lumOff val="50000"/>
                  </a:prstClr>
                </a:solidFill>
              </a:rPr>
              <a:t> </a:t>
            </a:r>
            <a:r>
              <a:rPr lang="en-US" sz="2000" dirty="0" err="1">
                <a:solidFill>
                  <a:prstClr val="black">
                    <a:lumMod val="50000"/>
                    <a:lumOff val="50000"/>
                  </a:prstClr>
                </a:solidFill>
              </a:rPr>
              <a:t>báo</a:t>
            </a:r>
            <a:r>
              <a:rPr lang="en-US" sz="2000" dirty="0">
                <a:solidFill>
                  <a:prstClr val="black">
                    <a:lumMod val="50000"/>
                    <a:lumOff val="50000"/>
                  </a:prstClr>
                </a:solidFill>
              </a:rPr>
              <a:t> ở scope </a:t>
            </a:r>
            <a:r>
              <a:rPr lang="en-US" sz="2000" dirty="0" err="1">
                <a:solidFill>
                  <a:prstClr val="black">
                    <a:lumMod val="50000"/>
                    <a:lumOff val="50000"/>
                  </a:prstClr>
                </a:solidFill>
              </a:rPr>
              <a:t>này</a:t>
            </a:r>
            <a:r>
              <a:rPr lang="en-US" sz="2000" dirty="0">
                <a:solidFill>
                  <a:prstClr val="black">
                    <a:lumMod val="50000"/>
                    <a:lumOff val="50000"/>
                  </a:prstClr>
                </a:solidFill>
              </a:rPr>
              <a:t> </a:t>
            </a:r>
            <a:r>
              <a:rPr lang="en-US" sz="2000" dirty="0" err="1">
                <a:solidFill>
                  <a:prstClr val="black">
                    <a:lumMod val="50000"/>
                    <a:lumOff val="50000"/>
                  </a:prstClr>
                </a:solidFill>
              </a:rPr>
              <a:t>sẽ</a:t>
            </a:r>
            <a:r>
              <a:rPr lang="en-US" sz="2000" dirty="0">
                <a:solidFill>
                  <a:prstClr val="black">
                    <a:lumMod val="50000"/>
                    <a:lumOff val="50000"/>
                  </a:prstClr>
                </a:solidFill>
              </a:rPr>
              <a:t> </a:t>
            </a:r>
            <a:r>
              <a:rPr lang="en-US" sz="2000" dirty="0" err="1">
                <a:solidFill>
                  <a:prstClr val="black">
                    <a:lumMod val="50000"/>
                    <a:lumOff val="50000"/>
                  </a:prstClr>
                </a:solidFill>
              </a:rPr>
              <a:t>có</a:t>
            </a:r>
            <a:r>
              <a:rPr lang="en-US" sz="2000" dirty="0">
                <a:solidFill>
                  <a:prstClr val="black">
                    <a:lumMod val="50000"/>
                    <a:lumOff val="50000"/>
                  </a:prstClr>
                </a:solidFill>
              </a:rPr>
              <a:t> </a:t>
            </a:r>
            <a:r>
              <a:rPr lang="en-US" sz="2000" dirty="0" err="1">
                <a:solidFill>
                  <a:prstClr val="black">
                    <a:lumMod val="50000"/>
                    <a:lumOff val="50000"/>
                  </a:prstClr>
                </a:solidFill>
              </a:rPr>
              <a:t>phạm</a:t>
            </a:r>
            <a:r>
              <a:rPr lang="en-US" sz="2000" dirty="0">
                <a:solidFill>
                  <a:prstClr val="black">
                    <a:lumMod val="50000"/>
                    <a:lumOff val="50000"/>
                  </a:prstClr>
                </a:solidFill>
              </a:rPr>
              <a:t> vi </a:t>
            </a:r>
            <a:r>
              <a:rPr lang="en-US" sz="2000" dirty="0" err="1">
                <a:solidFill>
                  <a:prstClr val="black">
                    <a:lumMod val="50000"/>
                    <a:lumOff val="50000"/>
                  </a:prstClr>
                </a:solidFill>
              </a:rPr>
              <a:t>sử</a:t>
            </a:r>
            <a:r>
              <a:rPr lang="en-US" sz="2000" dirty="0">
                <a:solidFill>
                  <a:prstClr val="black">
                    <a:lumMod val="50000"/>
                    <a:lumOff val="50000"/>
                  </a:prstClr>
                </a:solidFill>
              </a:rPr>
              <a:t> </a:t>
            </a:r>
            <a:r>
              <a:rPr lang="en-US" sz="2000" dirty="0" err="1">
                <a:solidFill>
                  <a:prstClr val="black">
                    <a:lumMod val="50000"/>
                    <a:lumOff val="50000"/>
                  </a:prstClr>
                </a:solidFill>
              </a:rPr>
              <a:t>dụng</a:t>
            </a:r>
            <a:r>
              <a:rPr lang="en-US" sz="2000" dirty="0">
                <a:solidFill>
                  <a:prstClr val="black">
                    <a:lumMod val="50000"/>
                    <a:lumOff val="50000"/>
                  </a:prstClr>
                </a:solidFill>
              </a:rPr>
              <a:t> </a:t>
            </a:r>
            <a:r>
              <a:rPr lang="en-US" sz="2000" dirty="0" err="1">
                <a:solidFill>
                  <a:prstClr val="black">
                    <a:lumMod val="50000"/>
                    <a:lumOff val="50000"/>
                  </a:prstClr>
                </a:solidFill>
              </a:rPr>
              <a:t>bên</a:t>
            </a:r>
            <a:r>
              <a:rPr lang="en-US" sz="2000" dirty="0">
                <a:solidFill>
                  <a:prstClr val="black">
                    <a:lumMod val="50000"/>
                    <a:lumOff val="50000"/>
                  </a:prstClr>
                </a:solidFill>
              </a:rPr>
              <a:t> </a:t>
            </a:r>
            <a:r>
              <a:rPr lang="en-US" sz="2000" dirty="0" err="1">
                <a:solidFill>
                  <a:prstClr val="black">
                    <a:lumMod val="50000"/>
                    <a:lumOff val="50000"/>
                  </a:prstClr>
                </a:solidFill>
              </a:rPr>
              <a:t>trong</a:t>
            </a:r>
            <a:r>
              <a:rPr lang="en-US" sz="2000" dirty="0">
                <a:solidFill>
                  <a:prstClr val="black">
                    <a:lumMod val="50000"/>
                    <a:lumOff val="50000"/>
                  </a:prstClr>
                </a:solidFill>
              </a:rPr>
              <a:t> function </a:t>
            </a:r>
            <a:r>
              <a:rPr lang="en-US" sz="2000" dirty="0" err="1">
                <a:solidFill>
                  <a:prstClr val="black">
                    <a:lumMod val="50000"/>
                    <a:lumOff val="50000"/>
                  </a:prstClr>
                </a:solidFill>
              </a:rPr>
              <a:t>mà</a:t>
            </a:r>
            <a:r>
              <a:rPr lang="en-US" sz="2000" dirty="0">
                <a:solidFill>
                  <a:prstClr val="black">
                    <a:lumMod val="50000"/>
                    <a:lumOff val="50000"/>
                  </a:prstClr>
                </a:solidFill>
              </a:rPr>
              <a:t> </a:t>
            </a:r>
            <a:r>
              <a:rPr lang="en-US" sz="2000" dirty="0" err="1">
                <a:solidFill>
                  <a:prstClr val="black">
                    <a:lumMod val="50000"/>
                    <a:lumOff val="50000"/>
                  </a:prstClr>
                </a:solidFill>
              </a:rPr>
              <a:t>nó</a:t>
            </a:r>
            <a:r>
              <a:rPr lang="en-US" sz="2000" dirty="0">
                <a:solidFill>
                  <a:prstClr val="black">
                    <a:lumMod val="50000"/>
                    <a:lumOff val="50000"/>
                  </a:prstClr>
                </a:solidFill>
              </a:rPr>
              <a:t> đ</a:t>
            </a:r>
            <a:r>
              <a:rPr lang="vi-VN" sz="2000" dirty="0">
                <a:solidFill>
                  <a:prstClr val="black">
                    <a:lumMod val="50000"/>
                    <a:lumOff val="50000"/>
                  </a:prstClr>
                </a:solidFill>
              </a:rPr>
              <a:t>ư</a:t>
            </a:r>
            <a:r>
              <a:rPr lang="en-US" sz="2000" dirty="0" err="1">
                <a:solidFill>
                  <a:prstClr val="black">
                    <a:lumMod val="50000"/>
                    <a:lumOff val="50000"/>
                  </a:prstClr>
                </a:solidFill>
              </a:rPr>
              <a:t>ợc</a:t>
            </a:r>
            <a:r>
              <a:rPr lang="en-US" sz="2000" dirty="0">
                <a:solidFill>
                  <a:prstClr val="black">
                    <a:lumMod val="50000"/>
                    <a:lumOff val="50000"/>
                  </a:prstClr>
                </a:solidFill>
              </a:rPr>
              <a:t> </a:t>
            </a:r>
            <a:r>
              <a:rPr lang="en-US" sz="2000" dirty="0" err="1">
                <a:solidFill>
                  <a:prstClr val="black">
                    <a:lumMod val="50000"/>
                    <a:lumOff val="50000"/>
                  </a:prstClr>
                </a:solidFill>
              </a:rPr>
              <a:t>khai</a:t>
            </a:r>
            <a:r>
              <a:rPr lang="en-US" sz="2000" dirty="0">
                <a:solidFill>
                  <a:prstClr val="black">
                    <a:lumMod val="50000"/>
                    <a:lumOff val="50000"/>
                  </a:prstClr>
                </a:solidFill>
              </a:rPr>
              <a:t> </a:t>
            </a:r>
            <a:r>
              <a:rPr lang="en-US" sz="2000" dirty="0" err="1">
                <a:solidFill>
                  <a:prstClr val="black">
                    <a:lumMod val="50000"/>
                    <a:lumOff val="50000"/>
                  </a:prstClr>
                </a:solidFill>
              </a:rPr>
              <a:t>báo</a:t>
            </a:r>
            <a:r>
              <a:rPr lang="en-US" sz="2000" dirty="0">
                <a:solidFill>
                  <a:prstClr val="black">
                    <a:lumMod val="50000"/>
                    <a:lumOff val="50000"/>
                  </a:prstClr>
                </a:solidFill>
              </a:rPr>
              <a:t> (</a:t>
            </a:r>
            <a:r>
              <a:rPr lang="en-US" sz="2000" dirty="0" err="1">
                <a:solidFill>
                  <a:prstClr val="black">
                    <a:lumMod val="50000"/>
                    <a:lumOff val="50000"/>
                  </a:prstClr>
                </a:solidFill>
              </a:rPr>
              <a:t>biến</a:t>
            </a:r>
            <a:r>
              <a:rPr lang="en-US" sz="2000" dirty="0">
                <a:solidFill>
                  <a:prstClr val="black">
                    <a:lumMod val="50000"/>
                    <a:lumOff val="50000"/>
                  </a:prstClr>
                </a:solidFill>
              </a:rPr>
              <a:t> </a:t>
            </a:r>
            <a:r>
              <a:rPr lang="en-US" sz="2000" dirty="0" err="1">
                <a:solidFill>
                  <a:prstClr val="black">
                    <a:lumMod val="50000"/>
                    <a:lumOff val="50000"/>
                  </a:prstClr>
                </a:solidFill>
              </a:rPr>
              <a:t>cục</a:t>
            </a:r>
            <a:r>
              <a:rPr lang="en-US" sz="2000" dirty="0">
                <a:solidFill>
                  <a:prstClr val="black">
                    <a:lumMod val="50000"/>
                    <a:lumOff val="50000"/>
                  </a:prstClr>
                </a:solidFill>
              </a:rPr>
              <a:t> </a:t>
            </a:r>
            <a:r>
              <a:rPr lang="en-US" sz="2000" dirty="0" err="1">
                <a:solidFill>
                  <a:prstClr val="black">
                    <a:lumMod val="50000"/>
                    <a:lumOff val="50000"/>
                  </a:prstClr>
                </a:solidFill>
              </a:rPr>
              <a:t>bộ</a:t>
            </a:r>
            <a:r>
              <a:rPr lang="en-US" sz="2000" dirty="0">
                <a:solidFill>
                  <a:prstClr val="black">
                    <a:lumMod val="50000"/>
                    <a:lumOff val="50000"/>
                  </a:prstClr>
                </a:solidFill>
              </a:rPr>
              <a:t>). </a:t>
            </a:r>
          </a:p>
          <a:p>
            <a:pPr marL="342900" indent="-342900">
              <a:lnSpc>
                <a:spcPct val="150000"/>
              </a:lnSpc>
              <a:buFont typeface="Arial" panose="020B0604020202020204" pitchFamily="34" charset="0"/>
              <a:buChar char="•"/>
            </a:pPr>
            <a:endParaRPr lang="en-US" sz="2400" dirty="0">
              <a:solidFill>
                <a:srgbClr val="FF884D"/>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13456" y="272321"/>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997334" y="2741375"/>
            <a:ext cx="3186200" cy="310608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graphicFrame>
        <p:nvGraphicFramePr>
          <p:cNvPr id="18" name="Table 19">
            <a:extLst>
              <a:ext uri="{FF2B5EF4-FFF2-40B4-BE49-F238E27FC236}">
                <a16:creationId xmlns:a16="http://schemas.microsoft.com/office/drawing/2014/main" id="{281FF3F3-E43F-494F-93F7-D68B0C18148E}"/>
              </a:ext>
            </a:extLst>
          </p:cNvPr>
          <p:cNvGraphicFramePr>
            <a:graphicFrameLocks noGrp="1"/>
          </p:cNvGraphicFramePr>
          <p:nvPr>
            <p:extLst>
              <p:ext uri="{D42A27DB-BD31-4B8C-83A1-F6EECF244321}">
                <p14:modId xmlns:p14="http://schemas.microsoft.com/office/powerpoint/2010/main" val="3611883375"/>
              </p:ext>
            </p:extLst>
          </p:nvPr>
        </p:nvGraphicFramePr>
        <p:xfrm>
          <a:off x="2294984" y="3168777"/>
          <a:ext cx="2601168" cy="731520"/>
        </p:xfrm>
        <a:graphic>
          <a:graphicData uri="http://schemas.openxmlformats.org/drawingml/2006/table">
            <a:tbl>
              <a:tblPr firstRow="1" bandRow="1">
                <a:tableStyleId>{00A15C55-8517-42AA-B614-E9B94910E393}</a:tableStyleId>
              </a:tblPr>
              <a:tblGrid>
                <a:gridCol w="1154923">
                  <a:extLst>
                    <a:ext uri="{9D8B030D-6E8A-4147-A177-3AD203B41FA5}">
                      <a16:colId xmlns:a16="http://schemas.microsoft.com/office/drawing/2014/main" val="1490308013"/>
                    </a:ext>
                  </a:extLst>
                </a:gridCol>
                <a:gridCol w="1446245">
                  <a:extLst>
                    <a:ext uri="{9D8B030D-6E8A-4147-A177-3AD203B41FA5}">
                      <a16:colId xmlns:a16="http://schemas.microsoft.com/office/drawing/2014/main" val="4208568514"/>
                    </a:ext>
                  </a:extLst>
                </a:gridCol>
              </a:tblGrid>
              <a:tr h="203653">
                <a:tc>
                  <a:txBody>
                    <a:bodyPr/>
                    <a:lstStyle/>
                    <a:p>
                      <a:pPr algn="ctr"/>
                      <a:r>
                        <a:rPr lang="en-US" dirty="0"/>
                        <a:t>Name</a:t>
                      </a:r>
                    </a:p>
                  </a:txBody>
                  <a:tcPr/>
                </a:tc>
                <a:tc>
                  <a:txBody>
                    <a:bodyPr/>
                    <a:lstStyle/>
                    <a:p>
                      <a:pPr algn="ctr"/>
                      <a:r>
                        <a:rPr lang="en-US" dirty="0"/>
                        <a:t>Value</a:t>
                      </a:r>
                    </a:p>
                  </a:txBody>
                  <a:tcPr/>
                </a:tc>
                <a:extLst>
                  <a:ext uri="{0D108BD9-81ED-4DB2-BD59-A6C34878D82A}">
                    <a16:rowId xmlns:a16="http://schemas.microsoft.com/office/drawing/2014/main" val="3902360703"/>
                  </a:ext>
                </a:extLst>
              </a:tr>
              <a:tr h="203653">
                <a:tc>
                  <a:txBody>
                    <a:bodyPr/>
                    <a:lstStyle/>
                    <a:p>
                      <a:pPr algn="ctr"/>
                      <a:r>
                        <a:rPr lang="en-US" dirty="0"/>
                        <a:t>name</a:t>
                      </a:r>
                    </a:p>
                  </a:txBody>
                  <a:tcPr/>
                </a:tc>
                <a:tc>
                  <a:txBody>
                    <a:bodyPr/>
                    <a:lstStyle/>
                    <a:p>
                      <a:pPr algn="ctr"/>
                      <a:r>
                        <a:rPr lang="en-US" sz="1800" dirty="0">
                          <a:solidFill>
                            <a:srgbClr val="FF884D"/>
                          </a:solidFill>
                        </a:rPr>
                        <a:t>“</a:t>
                      </a:r>
                      <a:r>
                        <a:rPr lang="en-US" sz="1800" dirty="0" err="1">
                          <a:solidFill>
                            <a:srgbClr val="FF884D"/>
                          </a:solidFill>
                        </a:rPr>
                        <a:t>Bé</a:t>
                      </a:r>
                      <a:r>
                        <a:rPr lang="en-US" sz="1800" dirty="0">
                          <a:solidFill>
                            <a:srgbClr val="FF884D"/>
                          </a:solidFill>
                        </a:rPr>
                        <a:t> </a:t>
                      </a:r>
                      <a:r>
                        <a:rPr lang="en-US" sz="1800" dirty="0" err="1">
                          <a:solidFill>
                            <a:srgbClr val="FF884D"/>
                          </a:solidFill>
                        </a:rPr>
                        <a:t>Heo</a:t>
                      </a:r>
                      <a:r>
                        <a:rPr lang="en-US" sz="1800" dirty="0">
                          <a:solidFill>
                            <a:srgbClr val="FF884D"/>
                          </a:solidFill>
                        </a:rPr>
                        <a:t>”</a:t>
                      </a:r>
                      <a:endParaRPr lang="en-US" dirty="0"/>
                    </a:p>
                  </a:txBody>
                  <a:tcPr/>
                </a:tc>
                <a:extLst>
                  <a:ext uri="{0D108BD9-81ED-4DB2-BD59-A6C34878D82A}">
                    <a16:rowId xmlns:a16="http://schemas.microsoft.com/office/drawing/2014/main" val="3897514367"/>
                  </a:ext>
                </a:extLst>
              </a:tr>
            </a:tbl>
          </a:graphicData>
        </a:graphic>
      </p:graphicFrame>
      <p:sp>
        <p:nvSpPr>
          <p:cNvPr id="19" name="Rectangle 18">
            <a:extLst>
              <a:ext uri="{FF2B5EF4-FFF2-40B4-BE49-F238E27FC236}">
                <a16:creationId xmlns:a16="http://schemas.microsoft.com/office/drawing/2014/main" id="{0BC83A49-2A80-4707-B7CC-9A3D681A84D0}"/>
              </a:ext>
            </a:extLst>
          </p:cNvPr>
          <p:cNvSpPr/>
          <p:nvPr/>
        </p:nvSpPr>
        <p:spPr>
          <a:xfrm>
            <a:off x="2255594" y="4140966"/>
            <a:ext cx="2640558" cy="1475422"/>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1668147267"/>
              </p:ext>
            </p:extLst>
          </p:nvPr>
        </p:nvGraphicFramePr>
        <p:xfrm>
          <a:off x="2486726" y="4720337"/>
          <a:ext cx="2217683" cy="731520"/>
        </p:xfrm>
        <a:graphic>
          <a:graphicData uri="http://schemas.openxmlformats.org/drawingml/2006/table">
            <a:tbl>
              <a:tblPr firstRow="1" bandRow="1">
                <a:tableStyleId>{93296810-A885-4BE3-A3E7-6D5BEEA58F35}</a:tableStyleId>
              </a:tblPr>
              <a:tblGrid>
                <a:gridCol w="882208">
                  <a:extLst>
                    <a:ext uri="{9D8B030D-6E8A-4147-A177-3AD203B41FA5}">
                      <a16:colId xmlns:a16="http://schemas.microsoft.com/office/drawing/2014/main" val="1490308013"/>
                    </a:ext>
                  </a:extLst>
                </a:gridCol>
                <a:gridCol w="1335475">
                  <a:extLst>
                    <a:ext uri="{9D8B030D-6E8A-4147-A177-3AD203B41FA5}">
                      <a16:colId xmlns:a16="http://schemas.microsoft.com/office/drawing/2014/main" val="4208568514"/>
                    </a:ext>
                  </a:extLst>
                </a:gridCol>
              </a:tblGrid>
              <a:tr h="268058">
                <a:tc>
                  <a:txBody>
                    <a:bodyPr/>
                    <a:lstStyle/>
                    <a:p>
                      <a:pPr algn="ctr"/>
                      <a:r>
                        <a:rPr lang="en-US" dirty="0"/>
                        <a:t>Name</a:t>
                      </a:r>
                    </a:p>
                  </a:txBody>
                  <a:tcPr/>
                </a:tc>
                <a:tc>
                  <a:txBody>
                    <a:bodyPr/>
                    <a:lstStyle/>
                    <a:p>
                      <a:pPr algn="ctr"/>
                      <a:r>
                        <a:rPr lang="en-US" dirty="0"/>
                        <a:t>Value</a:t>
                      </a:r>
                    </a:p>
                  </a:txBody>
                  <a:tcPr/>
                </a:tc>
                <a:extLst>
                  <a:ext uri="{0D108BD9-81ED-4DB2-BD59-A6C34878D82A}">
                    <a16:rowId xmlns:a16="http://schemas.microsoft.com/office/drawing/2014/main" val="3902360703"/>
                  </a:ext>
                </a:extLst>
              </a:tr>
              <a:tr h="268058">
                <a:tc>
                  <a:txBody>
                    <a:bodyPr/>
                    <a:lstStyle/>
                    <a:p>
                      <a:pPr algn="ctr"/>
                      <a:r>
                        <a:rPr lang="en-US" dirty="0"/>
                        <a:t>w</a:t>
                      </a:r>
                    </a:p>
                  </a:txBody>
                  <a:tcPr/>
                </a:tc>
                <a:tc>
                  <a:txBody>
                    <a:bodyPr/>
                    <a:lstStyle/>
                    <a:p>
                      <a:pPr algn="ctr"/>
                      <a:r>
                        <a:rPr lang="en-US" sz="1800" dirty="0">
                          <a:solidFill>
                            <a:srgbClr val="00B050"/>
                          </a:solidFill>
                        </a:rPr>
                        <a:t>100</a:t>
                      </a:r>
                      <a:endParaRPr lang="en-US" dirty="0">
                        <a:solidFill>
                          <a:srgbClr val="00B050"/>
                        </a:solidFill>
                      </a:endParaRPr>
                    </a:p>
                  </a:txBody>
                  <a:tcPr/>
                </a:tc>
                <a:extLst>
                  <a:ext uri="{0D108BD9-81ED-4DB2-BD59-A6C34878D82A}">
                    <a16:rowId xmlns:a16="http://schemas.microsoft.com/office/drawing/2014/main" val="389751436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2255594" y="2753044"/>
            <a:ext cx="805029" cy="369332"/>
          </a:xfrm>
          <a:prstGeom prst="rect">
            <a:avLst/>
          </a:prstGeom>
          <a:noFill/>
        </p:spPr>
        <p:txBody>
          <a:bodyPr wrap="none" rtlCol="0">
            <a:spAutoFit/>
          </a:bodyPr>
          <a:lstStyle/>
          <a:p>
            <a:r>
              <a:rPr lang="en-US" b="1" dirty="0">
                <a:solidFill>
                  <a:srgbClr val="FF884D"/>
                </a:solidFill>
              </a:rPr>
              <a:t>Global</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371398" y="4249654"/>
            <a:ext cx="670633" cy="369332"/>
          </a:xfrm>
          <a:prstGeom prst="rect">
            <a:avLst/>
          </a:prstGeom>
          <a:noFill/>
        </p:spPr>
        <p:txBody>
          <a:bodyPr wrap="none" rtlCol="0">
            <a:spAutoFit/>
          </a:bodyPr>
          <a:lstStyle/>
          <a:p>
            <a:r>
              <a:rPr lang="en-US" b="1" dirty="0">
                <a:solidFill>
                  <a:srgbClr val="00B050"/>
                </a:solidFill>
              </a:rPr>
              <a:t>Local</a:t>
            </a:r>
          </a:p>
        </p:txBody>
      </p:sp>
      <p:pic>
        <p:nvPicPr>
          <p:cNvPr id="4" name="Picture 3">
            <a:extLst>
              <a:ext uri="{FF2B5EF4-FFF2-40B4-BE49-F238E27FC236}">
                <a16:creationId xmlns:a16="http://schemas.microsoft.com/office/drawing/2014/main" id="{86B415F3-48F4-410A-A139-9C9204EBB665}"/>
              </a:ext>
            </a:extLst>
          </p:cNvPr>
          <p:cNvPicPr>
            <a:picLocks noChangeAspect="1"/>
          </p:cNvPicPr>
          <p:nvPr/>
        </p:nvPicPr>
        <p:blipFill>
          <a:blip r:embed="rId3"/>
          <a:stretch>
            <a:fillRect/>
          </a:stretch>
        </p:blipFill>
        <p:spPr>
          <a:xfrm>
            <a:off x="6380945" y="2587652"/>
            <a:ext cx="5000695" cy="3528563"/>
          </a:xfrm>
          <a:prstGeom prst="rect">
            <a:avLst/>
          </a:prstGeom>
        </p:spPr>
      </p:pic>
      <p:sp>
        <p:nvSpPr>
          <p:cNvPr id="28" name="Rectangle 27">
            <a:extLst>
              <a:ext uri="{FF2B5EF4-FFF2-40B4-BE49-F238E27FC236}">
                <a16:creationId xmlns:a16="http://schemas.microsoft.com/office/drawing/2014/main" id="{76D26103-78FC-41C9-8D49-2FDB109AEED0}"/>
              </a:ext>
            </a:extLst>
          </p:cNvPr>
          <p:cNvSpPr/>
          <p:nvPr/>
        </p:nvSpPr>
        <p:spPr>
          <a:xfrm>
            <a:off x="6329165" y="2534484"/>
            <a:ext cx="5107053" cy="361843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9" name="Rectangle 28">
            <a:extLst>
              <a:ext uri="{FF2B5EF4-FFF2-40B4-BE49-F238E27FC236}">
                <a16:creationId xmlns:a16="http://schemas.microsoft.com/office/drawing/2014/main" id="{4F562781-76F4-496B-90C1-001AD08E96F2}"/>
              </a:ext>
            </a:extLst>
          </p:cNvPr>
          <p:cNvSpPr/>
          <p:nvPr/>
        </p:nvSpPr>
        <p:spPr>
          <a:xfrm>
            <a:off x="6824989" y="3901205"/>
            <a:ext cx="4362415" cy="787640"/>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0" name="Rectangle 29">
            <a:extLst>
              <a:ext uri="{FF2B5EF4-FFF2-40B4-BE49-F238E27FC236}">
                <a16:creationId xmlns:a16="http://schemas.microsoft.com/office/drawing/2014/main" id="{0C485A85-B799-4DB0-82E8-4183D4F43206}"/>
              </a:ext>
            </a:extLst>
          </p:cNvPr>
          <p:cNvSpPr/>
          <p:nvPr/>
        </p:nvSpPr>
        <p:spPr>
          <a:xfrm>
            <a:off x="6912800" y="3074854"/>
            <a:ext cx="550032" cy="181827"/>
          </a:xfrm>
          <a:prstGeom prst="rect">
            <a:avLst/>
          </a:prstGeom>
          <a:noFill/>
          <a:ln w="19050" cap="flat" cmpd="sng" algn="ctr">
            <a:solidFill>
              <a:srgbClr val="FF884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1" name="Rectangle 30">
            <a:extLst>
              <a:ext uri="{FF2B5EF4-FFF2-40B4-BE49-F238E27FC236}">
                <a16:creationId xmlns:a16="http://schemas.microsoft.com/office/drawing/2014/main" id="{4702DEC1-54B4-441C-A252-01E789324E33}"/>
              </a:ext>
            </a:extLst>
          </p:cNvPr>
          <p:cNvSpPr/>
          <p:nvPr/>
        </p:nvSpPr>
        <p:spPr>
          <a:xfrm>
            <a:off x="8484948" y="4287351"/>
            <a:ext cx="537754" cy="254565"/>
          </a:xfrm>
          <a:prstGeom prst="rect">
            <a:avLst/>
          </a:prstGeom>
          <a:noFill/>
          <a:ln w="19050" cap="flat" cmpd="sng" algn="ctr">
            <a:solidFill>
              <a:srgbClr val="FF884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69E24498-7D1E-46BC-A561-83B5CEFC877D}"/>
              </a:ext>
            </a:extLst>
          </p:cNvPr>
          <p:cNvCxnSpPr>
            <a:cxnSpLocks/>
          </p:cNvCxnSpPr>
          <p:nvPr/>
        </p:nvCxnSpPr>
        <p:spPr>
          <a:xfrm rot="10800000" flipV="1">
            <a:off x="4896152" y="3269698"/>
            <a:ext cx="2291664" cy="446727"/>
          </a:xfrm>
          <a:prstGeom prst="bentConnector3">
            <a:avLst>
              <a:gd name="adj1" fmla="val -487"/>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nector: Elbow 34">
            <a:extLst>
              <a:ext uri="{FF2B5EF4-FFF2-40B4-BE49-F238E27FC236}">
                <a16:creationId xmlns:a16="http://schemas.microsoft.com/office/drawing/2014/main" id="{B1FFD714-66C8-4DAB-92DF-498EE539FEED}"/>
              </a:ext>
            </a:extLst>
          </p:cNvPr>
          <p:cNvCxnSpPr>
            <a:cxnSpLocks/>
          </p:cNvCxnSpPr>
          <p:nvPr/>
        </p:nvCxnSpPr>
        <p:spPr>
          <a:xfrm rot="10800000">
            <a:off x="4896153" y="3727027"/>
            <a:ext cx="3857673" cy="542302"/>
          </a:xfrm>
          <a:prstGeom prst="bentConnector3">
            <a:avLst>
              <a:gd name="adj1" fmla="val 174"/>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Rectangle 37">
            <a:extLst>
              <a:ext uri="{FF2B5EF4-FFF2-40B4-BE49-F238E27FC236}">
                <a16:creationId xmlns:a16="http://schemas.microsoft.com/office/drawing/2014/main" id="{929506F1-F1EE-4727-BE07-F0330DAAAC2E}"/>
              </a:ext>
            </a:extLst>
          </p:cNvPr>
          <p:cNvSpPr/>
          <p:nvPr/>
        </p:nvSpPr>
        <p:spPr>
          <a:xfrm>
            <a:off x="7382926" y="4038911"/>
            <a:ext cx="263956" cy="144710"/>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 name="Rectangle 38">
            <a:extLst>
              <a:ext uri="{FF2B5EF4-FFF2-40B4-BE49-F238E27FC236}">
                <a16:creationId xmlns:a16="http://schemas.microsoft.com/office/drawing/2014/main" id="{BEF38C8B-5BFC-4484-A0FE-45DA7E81ED24}"/>
              </a:ext>
            </a:extLst>
          </p:cNvPr>
          <p:cNvSpPr/>
          <p:nvPr/>
        </p:nvSpPr>
        <p:spPr>
          <a:xfrm>
            <a:off x="9755532" y="4316280"/>
            <a:ext cx="361748" cy="22563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AA0D81EE-518D-4B49-B88B-D992AB9BA67F}"/>
              </a:ext>
            </a:extLst>
          </p:cNvPr>
          <p:cNvCxnSpPr>
            <a:cxnSpLocks/>
            <a:stCxn id="38" idx="1"/>
          </p:cNvCxnSpPr>
          <p:nvPr/>
        </p:nvCxnSpPr>
        <p:spPr>
          <a:xfrm rot="10800000" flipV="1">
            <a:off x="4656118" y="4111265"/>
            <a:ext cx="2726808" cy="110896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3" name="Connector: Elbow 42">
            <a:extLst>
              <a:ext uri="{FF2B5EF4-FFF2-40B4-BE49-F238E27FC236}">
                <a16:creationId xmlns:a16="http://schemas.microsoft.com/office/drawing/2014/main" id="{7D82F682-E1A7-4287-94A7-25E6B732795E}"/>
              </a:ext>
            </a:extLst>
          </p:cNvPr>
          <p:cNvCxnSpPr>
            <a:cxnSpLocks/>
            <a:stCxn id="39" idx="2"/>
          </p:cNvCxnSpPr>
          <p:nvPr/>
        </p:nvCxnSpPr>
        <p:spPr>
          <a:xfrm rot="5400000">
            <a:off x="6948374" y="2249660"/>
            <a:ext cx="695777" cy="5280289"/>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
        <p:nvSpPr>
          <p:cNvPr id="27" name="TextBox 26">
            <a:extLst>
              <a:ext uri="{FF2B5EF4-FFF2-40B4-BE49-F238E27FC236}">
                <a16:creationId xmlns:a16="http://schemas.microsoft.com/office/drawing/2014/main" id="{C1DCC64C-2E75-43D4-B118-022F09FD3658}"/>
              </a:ext>
            </a:extLst>
          </p:cNvPr>
          <p:cNvSpPr txBox="1"/>
          <p:nvPr/>
        </p:nvSpPr>
        <p:spPr>
          <a:xfrm>
            <a:off x="8397563" y="5801933"/>
            <a:ext cx="2159345" cy="369332"/>
          </a:xfrm>
          <a:prstGeom prst="rect">
            <a:avLst/>
          </a:prstGeom>
          <a:noFill/>
        </p:spPr>
        <p:txBody>
          <a:bodyPr wrap="square" rtlCol="0">
            <a:spAutoFit/>
          </a:bodyPr>
          <a:lstStyle/>
          <a:p>
            <a:r>
              <a:rPr lang="en-US" dirty="0">
                <a:solidFill>
                  <a:srgbClr val="FF0000"/>
                </a:solidFill>
                <a:latin typeface="SFMono-Regular"/>
              </a:rPr>
              <a:t>w</a:t>
            </a:r>
            <a:r>
              <a:rPr lang="en-US" b="0" i="0" dirty="0">
                <a:solidFill>
                  <a:srgbClr val="FF0000"/>
                </a:solidFill>
                <a:effectLst/>
                <a:latin typeface="SFMono-Regular"/>
              </a:rPr>
              <a:t> is not defined</a:t>
            </a:r>
            <a:endParaRPr lang="en-US" b="1" dirty="0">
              <a:solidFill>
                <a:srgbClr val="FF0000"/>
              </a:solidFill>
            </a:endParaRPr>
          </a:p>
        </p:txBody>
      </p:sp>
      <p:sp>
        <p:nvSpPr>
          <p:cNvPr id="26" name="TextBox 25">
            <a:extLst>
              <a:ext uri="{FF2B5EF4-FFF2-40B4-BE49-F238E27FC236}">
                <a16:creationId xmlns:a16="http://schemas.microsoft.com/office/drawing/2014/main" id="{D3F24928-BF52-4692-AA38-1574D0356C33}"/>
              </a:ext>
            </a:extLst>
          </p:cNvPr>
          <p:cNvSpPr txBox="1"/>
          <p:nvPr/>
        </p:nvSpPr>
        <p:spPr>
          <a:xfrm>
            <a:off x="8830699" y="5482535"/>
            <a:ext cx="2030116" cy="369332"/>
          </a:xfrm>
          <a:prstGeom prst="rect">
            <a:avLst/>
          </a:prstGeom>
          <a:noFill/>
        </p:spPr>
        <p:txBody>
          <a:bodyPr wrap="square" rtlCol="0">
            <a:spAutoFit/>
          </a:bodyPr>
          <a:lstStyle/>
          <a:p>
            <a:r>
              <a:rPr lang="en-US" b="1" dirty="0" err="1">
                <a:solidFill>
                  <a:srgbClr val="00B050"/>
                </a:solidFill>
              </a:rPr>
              <a:t>Bé</a:t>
            </a:r>
            <a:r>
              <a:rPr lang="en-US" b="1" dirty="0">
                <a:solidFill>
                  <a:srgbClr val="00B050"/>
                </a:solidFill>
              </a:rPr>
              <a:t> </a:t>
            </a:r>
            <a:r>
              <a:rPr lang="en-US" b="1" dirty="0" err="1">
                <a:solidFill>
                  <a:srgbClr val="00B050"/>
                </a:solidFill>
              </a:rPr>
              <a:t>Heo</a:t>
            </a:r>
            <a:endParaRPr lang="en-US" b="1" dirty="0">
              <a:solidFill>
                <a:srgbClr val="00B050"/>
              </a:solidFill>
            </a:endParaRPr>
          </a:p>
        </p:txBody>
      </p:sp>
      <p:sp>
        <p:nvSpPr>
          <p:cNvPr id="24" name="TextBox 23">
            <a:extLst>
              <a:ext uri="{FF2B5EF4-FFF2-40B4-BE49-F238E27FC236}">
                <a16:creationId xmlns:a16="http://schemas.microsoft.com/office/drawing/2014/main" id="{DD388C48-331E-4891-8659-7FDDBE41A1C2}"/>
              </a:ext>
            </a:extLst>
          </p:cNvPr>
          <p:cNvSpPr txBox="1"/>
          <p:nvPr/>
        </p:nvSpPr>
        <p:spPr>
          <a:xfrm>
            <a:off x="7536634" y="5189237"/>
            <a:ext cx="2505075" cy="369332"/>
          </a:xfrm>
          <a:prstGeom prst="rect">
            <a:avLst/>
          </a:prstGeom>
          <a:noFill/>
        </p:spPr>
        <p:txBody>
          <a:bodyPr wrap="square" rtlCol="0">
            <a:spAutoFit/>
          </a:bodyPr>
          <a:lstStyle/>
          <a:p>
            <a:r>
              <a:rPr lang="en-US" b="1" dirty="0" err="1">
                <a:solidFill>
                  <a:srgbClr val="00B050"/>
                </a:solidFill>
              </a:rPr>
              <a:t>Bé</a:t>
            </a:r>
            <a:r>
              <a:rPr lang="en-US" b="1" dirty="0">
                <a:solidFill>
                  <a:srgbClr val="00B050"/>
                </a:solidFill>
              </a:rPr>
              <a:t> Heo:100kg</a:t>
            </a:r>
          </a:p>
        </p:txBody>
      </p:sp>
    </p:spTree>
    <p:extLst>
      <p:ext uri="{BB962C8B-B14F-4D97-AF65-F5344CB8AC3E}">
        <p14:creationId xmlns:p14="http://schemas.microsoft.com/office/powerpoint/2010/main" val="13876648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DF97B-523B-453F-B4F3-D4A5C80FE553}"/>
              </a:ext>
            </a:extLst>
          </p:cNvPr>
          <p:cNvPicPr>
            <a:picLocks noChangeAspect="1"/>
          </p:cNvPicPr>
          <p:nvPr/>
        </p:nvPicPr>
        <p:blipFill>
          <a:blip r:embed="rId3"/>
          <a:stretch>
            <a:fillRect/>
          </a:stretch>
        </p:blipFill>
        <p:spPr>
          <a:xfrm>
            <a:off x="6096000" y="2473251"/>
            <a:ext cx="4645624" cy="4194527"/>
          </a:xfrm>
          <a:prstGeom prst="rect">
            <a:avLst/>
          </a:prstGeom>
        </p:spPr>
      </p:pic>
      <p:sp>
        <p:nvSpPr>
          <p:cNvPr id="15" name="TextBox 14">
            <a:extLst>
              <a:ext uri="{FF2B5EF4-FFF2-40B4-BE49-F238E27FC236}">
                <a16:creationId xmlns:a16="http://schemas.microsoft.com/office/drawing/2014/main" id="{1359A7EA-5EC3-4836-A20B-3DA9976BE783}"/>
              </a:ext>
            </a:extLst>
          </p:cNvPr>
          <p:cNvSpPr txBox="1"/>
          <p:nvPr/>
        </p:nvSpPr>
        <p:spPr>
          <a:xfrm>
            <a:off x="1266019" y="683240"/>
            <a:ext cx="9704498" cy="3497561"/>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rPr>
              <a:t>Var </a:t>
            </a:r>
            <a:r>
              <a:rPr lang="en-US" sz="2400" b="1" dirty="0" err="1">
                <a:solidFill>
                  <a:prstClr val="black">
                    <a:lumMod val="50000"/>
                    <a:lumOff val="50000"/>
                  </a:prstClr>
                </a:solidFill>
              </a:rPr>
              <a:t>trong</a:t>
            </a:r>
            <a:r>
              <a:rPr lang="en-US" sz="2400" b="1" dirty="0">
                <a:solidFill>
                  <a:prstClr val="black">
                    <a:lumMod val="50000"/>
                    <a:lumOff val="50000"/>
                  </a:prstClr>
                </a:solidFill>
              </a:rPr>
              <a:t> local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rPr>
              <a:t>Khi 1 </a:t>
            </a:r>
            <a:r>
              <a:rPr lang="en-US" sz="2000" dirty="0" err="1">
                <a:solidFill>
                  <a:schemeClr val="tx1">
                    <a:lumMod val="50000"/>
                    <a:lumOff val="50000"/>
                  </a:schemeClr>
                </a:solidFill>
              </a:rPr>
              <a:t>biến</a:t>
            </a:r>
            <a:r>
              <a:rPr lang="en-US" sz="2000" dirty="0">
                <a:solidFill>
                  <a:schemeClr val="tx1">
                    <a:lumMod val="50000"/>
                    <a:lumOff val="50000"/>
                  </a:schemeClr>
                </a:solidFill>
              </a:rPr>
              <a:t> var đ</a:t>
            </a:r>
            <a:r>
              <a:rPr lang="vi-VN" sz="2000" dirty="0">
                <a:solidFill>
                  <a:schemeClr val="tx1">
                    <a:lumMod val="50000"/>
                    <a:lumOff val="50000"/>
                  </a:schemeClr>
                </a:solidFill>
              </a:rPr>
              <a:t>ư</a:t>
            </a:r>
            <a:r>
              <a:rPr lang="en-US" sz="2000" dirty="0" err="1">
                <a:solidFill>
                  <a:schemeClr val="tx1">
                    <a:lumMod val="50000"/>
                    <a:lumOff val="50000"/>
                  </a:schemeClr>
                </a:solidFill>
              </a:rPr>
              <a:t>ợc</a:t>
            </a:r>
            <a:r>
              <a:rPr lang="en-US" sz="2000" dirty="0">
                <a:solidFill>
                  <a:schemeClr val="tx1">
                    <a:lumMod val="50000"/>
                    <a:lumOff val="50000"/>
                  </a:schemeClr>
                </a:solidFill>
              </a:rPr>
              <a:t> </a:t>
            </a:r>
            <a:r>
              <a:rPr lang="en-US" sz="2000" dirty="0" err="1">
                <a:solidFill>
                  <a:schemeClr val="tx1">
                    <a:lumMod val="50000"/>
                    <a:lumOff val="50000"/>
                  </a:schemeClr>
                </a:solidFill>
              </a:rPr>
              <a:t>khai</a:t>
            </a:r>
            <a:r>
              <a:rPr lang="en-US" sz="2000" dirty="0">
                <a:solidFill>
                  <a:schemeClr val="tx1">
                    <a:lumMod val="50000"/>
                    <a:lumOff val="50000"/>
                  </a:schemeClr>
                </a:solidFill>
              </a:rPr>
              <a:t> </a:t>
            </a:r>
            <a:r>
              <a:rPr lang="en-US" sz="2000" dirty="0" err="1">
                <a:solidFill>
                  <a:schemeClr val="tx1">
                    <a:lumMod val="50000"/>
                    <a:lumOff val="50000"/>
                  </a:schemeClr>
                </a:solidFill>
              </a:rPr>
              <a:t>báo</a:t>
            </a:r>
            <a:r>
              <a:rPr lang="en-US" sz="2000" dirty="0">
                <a:solidFill>
                  <a:schemeClr val="tx1">
                    <a:lumMod val="50000"/>
                    <a:lumOff val="50000"/>
                  </a:schemeClr>
                </a:solidFill>
              </a:rPr>
              <a:t> </a:t>
            </a:r>
            <a:r>
              <a:rPr lang="en-US" sz="2000" dirty="0" err="1">
                <a:solidFill>
                  <a:schemeClr val="tx1">
                    <a:lumMod val="50000"/>
                    <a:lumOff val="50000"/>
                  </a:schemeClr>
                </a:solidFill>
              </a:rPr>
              <a:t>trong</a:t>
            </a:r>
            <a:r>
              <a:rPr lang="en-US" sz="2000" dirty="0">
                <a:solidFill>
                  <a:schemeClr val="tx1">
                    <a:lumMod val="50000"/>
                    <a:lumOff val="50000"/>
                  </a:schemeClr>
                </a:solidFill>
              </a:rPr>
              <a:t> function </a:t>
            </a:r>
            <a:r>
              <a:rPr lang="en-US" sz="2000" dirty="0" err="1">
                <a:solidFill>
                  <a:schemeClr val="tx1">
                    <a:lumMod val="50000"/>
                    <a:lumOff val="50000"/>
                  </a:schemeClr>
                </a:solidFill>
              </a:rPr>
              <a:t>thì</a:t>
            </a:r>
            <a:r>
              <a:rPr lang="en-US" sz="2000" dirty="0">
                <a:solidFill>
                  <a:schemeClr val="tx1">
                    <a:lumMod val="50000"/>
                    <a:lumOff val="50000"/>
                  </a:schemeClr>
                </a:solidFill>
              </a:rPr>
              <a:t> </a:t>
            </a:r>
            <a:r>
              <a:rPr lang="en-US" sz="2000" dirty="0" err="1">
                <a:solidFill>
                  <a:schemeClr val="tx1">
                    <a:lumMod val="50000"/>
                    <a:lumOff val="50000"/>
                  </a:schemeClr>
                </a:solidFill>
              </a:rPr>
              <a:t>nó</a:t>
            </a:r>
            <a:r>
              <a:rPr lang="en-US" sz="2000" dirty="0">
                <a:solidFill>
                  <a:schemeClr val="tx1">
                    <a:lumMod val="50000"/>
                    <a:lumOff val="50000"/>
                  </a:schemeClr>
                </a:solidFill>
              </a:rPr>
              <a:t> </a:t>
            </a:r>
            <a:r>
              <a:rPr lang="en-US" sz="2000" dirty="0" err="1">
                <a:solidFill>
                  <a:schemeClr val="tx1">
                    <a:lumMod val="50000"/>
                    <a:lumOff val="50000"/>
                  </a:schemeClr>
                </a:solidFill>
              </a:rPr>
              <a:t>sẽ</a:t>
            </a:r>
            <a:r>
              <a:rPr lang="en-US" sz="2000" dirty="0">
                <a:solidFill>
                  <a:schemeClr val="tx1">
                    <a:lumMod val="50000"/>
                    <a:lumOff val="50000"/>
                  </a:schemeClr>
                </a:solidFill>
              </a:rPr>
              <a:t> </a:t>
            </a:r>
            <a:r>
              <a:rPr lang="en-US" sz="2000" dirty="0" err="1">
                <a:solidFill>
                  <a:schemeClr val="tx1">
                    <a:lumMod val="50000"/>
                    <a:lumOff val="50000"/>
                  </a:schemeClr>
                </a:solidFill>
              </a:rPr>
              <a:t>có</a:t>
            </a:r>
            <a:r>
              <a:rPr lang="en-US" sz="2000" dirty="0">
                <a:solidFill>
                  <a:schemeClr val="tx1">
                    <a:lumMod val="50000"/>
                    <a:lumOff val="50000"/>
                  </a:schemeClr>
                </a:solidFill>
              </a:rPr>
              <a:t> </a:t>
            </a:r>
            <a:r>
              <a:rPr lang="en-US" sz="2000" dirty="0" err="1">
                <a:solidFill>
                  <a:schemeClr val="tx1">
                    <a:lumMod val="50000"/>
                    <a:lumOff val="50000"/>
                  </a:schemeClr>
                </a:solidFill>
              </a:rPr>
              <a:t>phạm</a:t>
            </a:r>
            <a:r>
              <a:rPr lang="en-US" sz="2000" dirty="0">
                <a:solidFill>
                  <a:schemeClr val="tx1">
                    <a:lumMod val="50000"/>
                    <a:lumOff val="50000"/>
                  </a:schemeClr>
                </a:solidFill>
              </a:rPr>
              <a:t> vi function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rPr>
              <a:t>Function scope: </a:t>
            </a:r>
            <a:r>
              <a:rPr lang="en-US" sz="2000" dirty="0" err="1">
                <a:solidFill>
                  <a:schemeClr val="tx1">
                    <a:lumMod val="50000"/>
                    <a:lumOff val="50000"/>
                  </a:schemeClr>
                </a:solidFill>
              </a:rPr>
              <a:t>biến</a:t>
            </a:r>
            <a:r>
              <a:rPr lang="en-US" sz="2000" dirty="0">
                <a:solidFill>
                  <a:schemeClr val="tx1">
                    <a:lumMod val="50000"/>
                    <a:lumOff val="50000"/>
                  </a:schemeClr>
                </a:solidFill>
              </a:rPr>
              <a:t> </a:t>
            </a:r>
            <a:r>
              <a:rPr lang="en-US" sz="2000" dirty="0" err="1">
                <a:solidFill>
                  <a:schemeClr val="tx1">
                    <a:lumMod val="50000"/>
                    <a:lumOff val="50000"/>
                  </a:schemeClr>
                </a:solidFill>
              </a:rPr>
              <a:t>đó</a:t>
            </a:r>
            <a:r>
              <a:rPr lang="en-US" sz="2000" dirty="0">
                <a:solidFill>
                  <a:schemeClr val="tx1">
                    <a:lumMod val="50000"/>
                    <a:lumOff val="50000"/>
                  </a:schemeClr>
                </a:solidFill>
              </a:rPr>
              <a:t> </a:t>
            </a:r>
            <a:r>
              <a:rPr lang="vi-VN" sz="2000" dirty="0">
                <a:solidFill>
                  <a:schemeClr val="tx1">
                    <a:lumMod val="50000"/>
                    <a:lumOff val="50000"/>
                  </a:schemeClr>
                </a:solidFill>
              </a:rPr>
              <a:t>sẽ được dùng ở bất cứ đâu trong function đó. </a:t>
            </a:r>
          </a:p>
          <a:p>
            <a:pPr marL="342900" indent="-342900">
              <a:lnSpc>
                <a:spcPct val="150000"/>
              </a:lnSpc>
              <a:buFont typeface="Arial" panose="020B0604020202020204" pitchFamily="34" charset="0"/>
              <a:buChar char="•"/>
            </a:pPr>
            <a:r>
              <a:rPr lang="vi-VN" sz="2000" dirty="0">
                <a:solidFill>
                  <a:schemeClr val="tx1">
                    <a:lumMod val="50000"/>
                    <a:lumOff val="50000"/>
                  </a:schemeClr>
                </a:solidFill>
              </a:rPr>
              <a:t>Bên ngoài sẽ không gọi được biến đó.</a:t>
            </a:r>
            <a:endParaRPr lang="en-US" sz="2000" dirty="0">
              <a:solidFill>
                <a:schemeClr val="tx1">
                  <a:lumMod val="50000"/>
                  <a:lumOff val="50000"/>
                </a:schemeClr>
              </a:solidFill>
            </a:endParaRPr>
          </a:p>
          <a:p>
            <a:pPr marL="342900" indent="-342900">
              <a:lnSpc>
                <a:spcPct val="150000"/>
              </a:lnSpc>
              <a:buFont typeface="Arial" panose="020B0604020202020204" pitchFamily="34" charset="0"/>
              <a:buChar char="•"/>
            </a:pPr>
            <a:endParaRPr lang="en-US" dirty="0">
              <a:solidFill>
                <a:schemeClr val="tx1">
                  <a:lumMod val="50000"/>
                  <a:lumOff val="50000"/>
                </a:schemeClr>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13456" y="272321"/>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563125" y="2951521"/>
            <a:ext cx="3845578" cy="25064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9" name="Rectangle 18">
            <a:extLst>
              <a:ext uri="{FF2B5EF4-FFF2-40B4-BE49-F238E27FC236}">
                <a16:creationId xmlns:a16="http://schemas.microsoft.com/office/drawing/2014/main" id="{0BC83A49-2A80-4707-B7CC-9A3D681A84D0}"/>
              </a:ext>
            </a:extLst>
          </p:cNvPr>
          <p:cNvSpPr/>
          <p:nvPr/>
        </p:nvSpPr>
        <p:spPr>
          <a:xfrm>
            <a:off x="1872456" y="3456500"/>
            <a:ext cx="3213894" cy="17760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713636691"/>
              </p:ext>
            </p:extLst>
          </p:nvPr>
        </p:nvGraphicFramePr>
        <p:xfrm>
          <a:off x="2099722" y="3833981"/>
          <a:ext cx="2719928" cy="1097280"/>
        </p:xfrm>
        <a:graphic>
          <a:graphicData uri="http://schemas.openxmlformats.org/drawingml/2006/table">
            <a:tbl>
              <a:tblPr firstRow="1" bandRow="1">
                <a:tableStyleId>{93296810-A885-4BE3-A3E7-6D5BEEA58F35}</a:tableStyleId>
              </a:tblPr>
              <a:tblGrid>
                <a:gridCol w="1254217">
                  <a:extLst>
                    <a:ext uri="{9D8B030D-6E8A-4147-A177-3AD203B41FA5}">
                      <a16:colId xmlns:a16="http://schemas.microsoft.com/office/drawing/2014/main" val="1490308013"/>
                    </a:ext>
                  </a:extLst>
                </a:gridCol>
                <a:gridCol w="1465711">
                  <a:extLst>
                    <a:ext uri="{9D8B030D-6E8A-4147-A177-3AD203B41FA5}">
                      <a16:colId xmlns:a16="http://schemas.microsoft.com/office/drawing/2014/main" val="4208568514"/>
                    </a:ext>
                  </a:extLst>
                </a:gridCol>
              </a:tblGrid>
              <a:tr h="268058">
                <a:tc>
                  <a:txBody>
                    <a:bodyPr/>
                    <a:lstStyle/>
                    <a:p>
                      <a:pPr algn="ctr"/>
                      <a:r>
                        <a:rPr lang="en-US" dirty="0"/>
                        <a:t>Name</a:t>
                      </a:r>
                    </a:p>
                  </a:txBody>
                  <a:tcPr/>
                </a:tc>
                <a:tc>
                  <a:txBody>
                    <a:bodyPr/>
                    <a:lstStyle/>
                    <a:p>
                      <a:pPr algn="ctr"/>
                      <a:r>
                        <a:rPr lang="en-US" dirty="0"/>
                        <a:t>Value</a:t>
                      </a:r>
                    </a:p>
                  </a:txBody>
                  <a:tcPr/>
                </a:tc>
                <a:extLst>
                  <a:ext uri="{0D108BD9-81ED-4DB2-BD59-A6C34878D82A}">
                    <a16:rowId xmlns:a16="http://schemas.microsoft.com/office/drawing/2014/main" val="3902360703"/>
                  </a:ext>
                </a:extLst>
              </a:tr>
              <a:tr h="268058">
                <a:tc>
                  <a:txBody>
                    <a:bodyPr/>
                    <a:lstStyle/>
                    <a:p>
                      <a:pPr algn="ctr"/>
                      <a:r>
                        <a:rPr lang="en-US" dirty="0">
                          <a:solidFill>
                            <a:srgbClr val="00B050"/>
                          </a:solidFill>
                        </a:rPr>
                        <a:t>w</a:t>
                      </a:r>
                    </a:p>
                  </a:txBody>
                  <a:tcPr/>
                </a:tc>
                <a:tc>
                  <a:txBody>
                    <a:bodyPr/>
                    <a:lstStyle/>
                    <a:p>
                      <a:pPr algn="ctr"/>
                      <a:r>
                        <a:rPr lang="en-US" sz="1800" dirty="0">
                          <a:solidFill>
                            <a:srgbClr val="00B050"/>
                          </a:solidFill>
                        </a:rPr>
                        <a:t>100</a:t>
                      </a:r>
                      <a:endParaRPr lang="en-US" dirty="0">
                        <a:solidFill>
                          <a:srgbClr val="00B050"/>
                        </a:solidFill>
                      </a:endParaRPr>
                    </a:p>
                  </a:txBody>
                  <a:tcPr/>
                </a:tc>
                <a:extLst>
                  <a:ext uri="{0D108BD9-81ED-4DB2-BD59-A6C34878D82A}">
                    <a16:rowId xmlns:a16="http://schemas.microsoft.com/office/drawing/2014/main" val="3897514367"/>
                  </a:ext>
                </a:extLst>
              </a:tr>
              <a:tr h="268058">
                <a:tc>
                  <a:txBody>
                    <a:bodyPr/>
                    <a:lstStyle/>
                    <a:p>
                      <a:pPr algn="ctr"/>
                      <a:r>
                        <a:rPr lang="en-US" dirty="0">
                          <a:solidFill>
                            <a:srgbClr val="FF884D"/>
                          </a:solidFill>
                        </a:rPr>
                        <a:t>nickname</a:t>
                      </a:r>
                    </a:p>
                  </a:txBody>
                  <a:tcPr/>
                </a:tc>
                <a:tc>
                  <a:txBody>
                    <a:bodyPr/>
                    <a:lstStyle/>
                    <a:p>
                      <a:pPr algn="ctr"/>
                      <a:r>
                        <a:rPr lang="en-US" dirty="0">
                          <a:solidFill>
                            <a:srgbClr val="FF884D"/>
                          </a:solidFill>
                        </a:rPr>
                        <a:t>“</a:t>
                      </a:r>
                      <a:r>
                        <a:rPr lang="en-US" dirty="0" err="1">
                          <a:solidFill>
                            <a:srgbClr val="FF884D"/>
                          </a:solidFill>
                        </a:rPr>
                        <a:t>Bé</a:t>
                      </a:r>
                      <a:r>
                        <a:rPr lang="en-US" dirty="0">
                          <a:solidFill>
                            <a:srgbClr val="FF884D"/>
                          </a:solidFill>
                        </a:rPr>
                        <a:t> </a:t>
                      </a:r>
                      <a:r>
                        <a:rPr lang="en-US" dirty="0" err="1">
                          <a:solidFill>
                            <a:srgbClr val="FF884D"/>
                          </a:solidFill>
                        </a:rPr>
                        <a:t>Heo</a:t>
                      </a:r>
                      <a:r>
                        <a:rPr lang="en-US" dirty="0">
                          <a:solidFill>
                            <a:srgbClr val="FF884D"/>
                          </a:solidFill>
                        </a:rPr>
                        <a:t>”</a:t>
                      </a:r>
                    </a:p>
                  </a:txBody>
                  <a:tcPr/>
                </a:tc>
                <a:extLst>
                  <a:ext uri="{0D108BD9-81ED-4DB2-BD59-A6C34878D82A}">
                    <a16:rowId xmlns:a16="http://schemas.microsoft.com/office/drawing/2014/main" val="9415572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1761294" y="2978966"/>
            <a:ext cx="805029" cy="369332"/>
          </a:xfrm>
          <a:prstGeom prst="rect">
            <a:avLst/>
          </a:prstGeom>
          <a:noFill/>
        </p:spPr>
        <p:txBody>
          <a:bodyPr wrap="none" rtlCol="0">
            <a:spAutoFit/>
          </a:bodyPr>
          <a:lstStyle/>
          <a:p>
            <a:r>
              <a:rPr lang="en-US" b="1" dirty="0">
                <a:solidFill>
                  <a:srgbClr val="0070C0"/>
                </a:solidFill>
              </a:rPr>
              <a:t>Global</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055458" y="3454480"/>
            <a:ext cx="670633" cy="369332"/>
          </a:xfrm>
          <a:prstGeom prst="rect">
            <a:avLst/>
          </a:prstGeom>
          <a:noFill/>
        </p:spPr>
        <p:txBody>
          <a:bodyPr wrap="none" rtlCol="0">
            <a:spAutoFit/>
          </a:bodyPr>
          <a:lstStyle/>
          <a:p>
            <a:r>
              <a:rPr lang="en-US" b="1" dirty="0">
                <a:solidFill>
                  <a:srgbClr val="00B050"/>
                </a:solidFill>
              </a:rPr>
              <a:t>Local</a:t>
            </a:r>
          </a:p>
        </p:txBody>
      </p:sp>
      <p:sp>
        <p:nvSpPr>
          <p:cNvPr id="26" name="TextBox 25">
            <a:extLst>
              <a:ext uri="{FF2B5EF4-FFF2-40B4-BE49-F238E27FC236}">
                <a16:creationId xmlns:a16="http://schemas.microsoft.com/office/drawing/2014/main" id="{D3F24928-BF52-4692-AA38-1574D0356C33}"/>
              </a:ext>
            </a:extLst>
          </p:cNvPr>
          <p:cNvSpPr txBox="1"/>
          <p:nvPr/>
        </p:nvSpPr>
        <p:spPr>
          <a:xfrm>
            <a:off x="7156751" y="5550050"/>
            <a:ext cx="3798549" cy="646331"/>
          </a:xfrm>
          <a:prstGeom prst="rect">
            <a:avLst/>
          </a:prstGeom>
          <a:noFill/>
        </p:spPr>
        <p:txBody>
          <a:bodyPr wrap="square" rtlCol="0">
            <a:spAutoFit/>
          </a:bodyPr>
          <a:lstStyle/>
          <a:p>
            <a:r>
              <a:rPr lang="en-US" dirty="0" err="1">
                <a:solidFill>
                  <a:srgbClr val="00B050"/>
                </a:solidFill>
              </a:rPr>
              <a:t>Bé</a:t>
            </a:r>
            <a:r>
              <a:rPr lang="en-US" dirty="0">
                <a:solidFill>
                  <a:srgbClr val="00B050"/>
                </a:solidFill>
              </a:rPr>
              <a:t> </a:t>
            </a:r>
            <a:r>
              <a:rPr lang="en-US" dirty="0" err="1">
                <a:solidFill>
                  <a:srgbClr val="00B050"/>
                </a:solidFill>
              </a:rPr>
              <a:t>Heo</a:t>
            </a:r>
            <a:r>
              <a:rPr lang="en-US" dirty="0">
                <a:solidFill>
                  <a:srgbClr val="00B050"/>
                </a:solidFill>
              </a:rPr>
              <a:t> </a:t>
            </a:r>
            <a:r>
              <a:rPr lang="en-US" dirty="0" err="1">
                <a:solidFill>
                  <a:srgbClr val="00B050"/>
                </a:solidFill>
              </a:rPr>
              <a:t>nặng</a:t>
            </a:r>
            <a:r>
              <a:rPr lang="en-US" dirty="0">
                <a:solidFill>
                  <a:srgbClr val="00B050"/>
                </a:solidFill>
              </a:rPr>
              <a:t>: 100 kg</a:t>
            </a:r>
            <a:br>
              <a:rPr lang="en-US" dirty="0">
                <a:solidFill>
                  <a:srgbClr val="00B050"/>
                </a:solidFill>
              </a:rPr>
            </a:br>
            <a:r>
              <a:rPr lang="en-US" dirty="0" err="1">
                <a:solidFill>
                  <a:srgbClr val="00B050"/>
                </a:solidFill>
              </a:rPr>
              <a:t>Bé</a:t>
            </a:r>
            <a:r>
              <a:rPr lang="en-US" dirty="0">
                <a:solidFill>
                  <a:srgbClr val="00B050"/>
                </a:solidFill>
              </a:rPr>
              <a:t> </a:t>
            </a:r>
            <a:r>
              <a:rPr lang="en-US" dirty="0" err="1">
                <a:solidFill>
                  <a:srgbClr val="00B050"/>
                </a:solidFill>
              </a:rPr>
              <a:t>Heo</a:t>
            </a:r>
            <a:r>
              <a:rPr lang="en-US" dirty="0">
                <a:solidFill>
                  <a:srgbClr val="00B050"/>
                </a:solidFill>
              </a:rPr>
              <a:t> </a:t>
            </a:r>
            <a:r>
              <a:rPr lang="en-US" dirty="0" err="1">
                <a:solidFill>
                  <a:srgbClr val="00B050"/>
                </a:solidFill>
              </a:rPr>
              <a:t>hơi</a:t>
            </a:r>
            <a:r>
              <a:rPr lang="en-US" dirty="0">
                <a:solidFill>
                  <a:srgbClr val="00B050"/>
                </a:solidFill>
              </a:rPr>
              <a:t> </a:t>
            </a:r>
            <a:r>
              <a:rPr lang="en-US" dirty="0" err="1">
                <a:solidFill>
                  <a:srgbClr val="00B050"/>
                </a:solidFill>
              </a:rPr>
              <a:t>gầy</a:t>
            </a:r>
            <a:r>
              <a:rPr lang="en-US" dirty="0">
                <a:solidFill>
                  <a:srgbClr val="00B050"/>
                </a:solidFill>
              </a:rPr>
              <a:t>! </a:t>
            </a:r>
            <a:r>
              <a:rPr lang="en-US" dirty="0" err="1">
                <a:solidFill>
                  <a:srgbClr val="00B050"/>
                </a:solidFill>
              </a:rPr>
              <a:t>Ráng</a:t>
            </a:r>
            <a:r>
              <a:rPr lang="en-US" dirty="0">
                <a:solidFill>
                  <a:srgbClr val="00B050"/>
                </a:solidFill>
              </a:rPr>
              <a:t> </a:t>
            </a:r>
            <a:r>
              <a:rPr lang="en-US" dirty="0" err="1">
                <a:solidFill>
                  <a:srgbClr val="00B050"/>
                </a:solidFill>
              </a:rPr>
              <a:t>ăn</a:t>
            </a:r>
            <a:r>
              <a:rPr lang="en-US" dirty="0">
                <a:solidFill>
                  <a:srgbClr val="00B050"/>
                </a:solidFill>
              </a:rPr>
              <a:t> </a:t>
            </a:r>
            <a:r>
              <a:rPr lang="en-US" dirty="0" err="1">
                <a:solidFill>
                  <a:srgbClr val="00B050"/>
                </a:solidFill>
              </a:rPr>
              <a:t>uống</a:t>
            </a:r>
            <a:r>
              <a:rPr lang="en-US" dirty="0">
                <a:solidFill>
                  <a:srgbClr val="00B050"/>
                </a:solidFill>
              </a:rPr>
              <a:t> </a:t>
            </a:r>
            <a:r>
              <a:rPr lang="en-US" dirty="0" err="1">
                <a:solidFill>
                  <a:srgbClr val="00B050"/>
                </a:solidFill>
              </a:rPr>
              <a:t>thêm</a:t>
            </a:r>
            <a:r>
              <a:rPr lang="en-US" dirty="0">
                <a:solidFill>
                  <a:srgbClr val="00B050"/>
                </a:solidFill>
              </a:rPr>
              <a:t>. </a:t>
            </a:r>
          </a:p>
        </p:txBody>
      </p:sp>
      <p:sp>
        <p:nvSpPr>
          <p:cNvPr id="28" name="Rectangle 27">
            <a:extLst>
              <a:ext uri="{FF2B5EF4-FFF2-40B4-BE49-F238E27FC236}">
                <a16:creationId xmlns:a16="http://schemas.microsoft.com/office/drawing/2014/main" id="{76D26103-78FC-41C9-8D49-2FDB109AEED0}"/>
              </a:ext>
            </a:extLst>
          </p:cNvPr>
          <p:cNvSpPr/>
          <p:nvPr/>
        </p:nvSpPr>
        <p:spPr>
          <a:xfrm>
            <a:off x="6021112" y="2369976"/>
            <a:ext cx="4765080" cy="439146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9" name="Rectangle 28">
            <a:extLst>
              <a:ext uri="{FF2B5EF4-FFF2-40B4-BE49-F238E27FC236}">
                <a16:creationId xmlns:a16="http://schemas.microsoft.com/office/drawing/2014/main" id="{4F562781-76F4-496B-90C1-001AD08E96F2}"/>
              </a:ext>
            </a:extLst>
          </p:cNvPr>
          <p:cNvSpPr/>
          <p:nvPr/>
        </p:nvSpPr>
        <p:spPr>
          <a:xfrm>
            <a:off x="6526351" y="3098859"/>
            <a:ext cx="4102523" cy="22575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4" name="TextBox 33">
            <a:extLst>
              <a:ext uri="{FF2B5EF4-FFF2-40B4-BE49-F238E27FC236}">
                <a16:creationId xmlns:a16="http://schemas.microsoft.com/office/drawing/2014/main" id="{CB7BAE30-EB4D-4256-B232-E5D0086DF0B3}"/>
              </a:ext>
            </a:extLst>
          </p:cNvPr>
          <p:cNvSpPr txBox="1"/>
          <p:nvPr/>
        </p:nvSpPr>
        <p:spPr>
          <a:xfrm>
            <a:off x="8421297" y="6346362"/>
            <a:ext cx="2776984" cy="369332"/>
          </a:xfrm>
          <a:prstGeom prst="rect">
            <a:avLst/>
          </a:prstGeom>
          <a:noFill/>
        </p:spPr>
        <p:txBody>
          <a:bodyPr wrap="square" rtlCol="0">
            <a:spAutoFit/>
          </a:bodyPr>
          <a:lstStyle/>
          <a:p>
            <a:r>
              <a:rPr lang="en-US" dirty="0">
                <a:solidFill>
                  <a:srgbClr val="FF0000"/>
                </a:solidFill>
              </a:rPr>
              <a:t>…</a:t>
            </a:r>
            <a:r>
              <a:rPr lang="en-US" b="0" i="0" dirty="0">
                <a:solidFill>
                  <a:srgbClr val="FF0000"/>
                </a:solidFill>
                <a:effectLst/>
              </a:rPr>
              <a:t> is not defined</a:t>
            </a:r>
            <a:endParaRPr lang="en-US" b="1" dirty="0">
              <a:solidFill>
                <a:srgbClr val="FF0000"/>
              </a:solidFill>
            </a:endParaRPr>
          </a:p>
        </p:txBody>
      </p:sp>
      <p:sp>
        <p:nvSpPr>
          <p:cNvPr id="36" name="Rectangle 35">
            <a:extLst>
              <a:ext uri="{FF2B5EF4-FFF2-40B4-BE49-F238E27FC236}">
                <a16:creationId xmlns:a16="http://schemas.microsoft.com/office/drawing/2014/main" id="{A2BDD22D-9CF3-41D3-8AC3-DC10EC2C9233}"/>
              </a:ext>
            </a:extLst>
          </p:cNvPr>
          <p:cNvSpPr/>
          <p:nvPr/>
        </p:nvSpPr>
        <p:spPr>
          <a:xfrm>
            <a:off x="7326946" y="4255722"/>
            <a:ext cx="219075" cy="1607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7" name="Rectangle 36">
            <a:extLst>
              <a:ext uri="{FF2B5EF4-FFF2-40B4-BE49-F238E27FC236}">
                <a16:creationId xmlns:a16="http://schemas.microsoft.com/office/drawing/2014/main" id="{38FCD8E3-A61E-4876-BC92-4621CFFC578C}"/>
              </a:ext>
            </a:extLst>
          </p:cNvPr>
          <p:cNvSpPr/>
          <p:nvPr/>
        </p:nvSpPr>
        <p:spPr>
          <a:xfrm>
            <a:off x="6990679" y="3428151"/>
            <a:ext cx="219075" cy="1607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C81341FE-209C-4E53-BEA7-E1CB8EDC015C}"/>
              </a:ext>
            </a:extLst>
          </p:cNvPr>
          <p:cNvCxnSpPr>
            <a:cxnSpLocks/>
            <a:stCxn id="37" idx="1"/>
            <a:endCxn id="20" idx="3"/>
          </p:cNvCxnSpPr>
          <p:nvPr/>
        </p:nvCxnSpPr>
        <p:spPr>
          <a:xfrm rot="10800000" flipV="1">
            <a:off x="4819651" y="3508539"/>
            <a:ext cx="2171029" cy="874081"/>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ctor: Elbow 16">
            <a:extLst>
              <a:ext uri="{FF2B5EF4-FFF2-40B4-BE49-F238E27FC236}">
                <a16:creationId xmlns:a16="http://schemas.microsoft.com/office/drawing/2014/main" id="{7ED42EEC-2BAD-452A-8A12-C503EB40FAAC}"/>
              </a:ext>
            </a:extLst>
          </p:cNvPr>
          <p:cNvCxnSpPr>
            <a:stCxn id="36" idx="1"/>
            <a:endCxn id="20" idx="3"/>
          </p:cNvCxnSpPr>
          <p:nvPr/>
        </p:nvCxnSpPr>
        <p:spPr>
          <a:xfrm rot="10800000" flipV="1">
            <a:off x="4819650" y="4336111"/>
            <a:ext cx="2507296" cy="46510"/>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Rectangle 43">
            <a:extLst>
              <a:ext uri="{FF2B5EF4-FFF2-40B4-BE49-F238E27FC236}">
                <a16:creationId xmlns:a16="http://schemas.microsoft.com/office/drawing/2014/main" id="{941EA75F-B5A5-44BA-B4F3-73946A8E29A5}"/>
              </a:ext>
            </a:extLst>
          </p:cNvPr>
          <p:cNvSpPr/>
          <p:nvPr/>
        </p:nvSpPr>
        <p:spPr>
          <a:xfrm>
            <a:off x="8367390" y="3938408"/>
            <a:ext cx="908558" cy="23314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5" name="Rectangle 44">
            <a:extLst>
              <a:ext uri="{FF2B5EF4-FFF2-40B4-BE49-F238E27FC236}">
                <a16:creationId xmlns:a16="http://schemas.microsoft.com/office/drawing/2014/main" id="{00114412-EF4A-463E-9250-818F9FEE6E21}"/>
              </a:ext>
            </a:extLst>
          </p:cNvPr>
          <p:cNvSpPr/>
          <p:nvPr/>
        </p:nvSpPr>
        <p:spPr>
          <a:xfrm>
            <a:off x="7877372" y="4766240"/>
            <a:ext cx="980036" cy="2161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46" name="Connector: Elbow 45">
            <a:extLst>
              <a:ext uri="{FF2B5EF4-FFF2-40B4-BE49-F238E27FC236}">
                <a16:creationId xmlns:a16="http://schemas.microsoft.com/office/drawing/2014/main" id="{8D871EF1-4C03-43BE-A7DB-21A7C577C544}"/>
              </a:ext>
            </a:extLst>
          </p:cNvPr>
          <p:cNvCxnSpPr>
            <a:cxnSpLocks/>
            <a:stCxn id="44" idx="1"/>
          </p:cNvCxnSpPr>
          <p:nvPr/>
        </p:nvCxnSpPr>
        <p:spPr>
          <a:xfrm rot="10800000" flipV="1">
            <a:off x="4767522" y="4054980"/>
            <a:ext cx="3599869" cy="698561"/>
          </a:xfrm>
          <a:prstGeom prst="bentConnector3">
            <a:avLst>
              <a:gd name="adj1" fmla="val 56739"/>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Connector: Elbow 50">
            <a:extLst>
              <a:ext uri="{FF2B5EF4-FFF2-40B4-BE49-F238E27FC236}">
                <a16:creationId xmlns:a16="http://schemas.microsoft.com/office/drawing/2014/main" id="{C74749AD-8529-4FBD-855A-D0843FF386EB}"/>
              </a:ext>
            </a:extLst>
          </p:cNvPr>
          <p:cNvCxnSpPr>
            <a:cxnSpLocks/>
            <a:stCxn id="45" idx="1"/>
          </p:cNvCxnSpPr>
          <p:nvPr/>
        </p:nvCxnSpPr>
        <p:spPr>
          <a:xfrm rot="10800000">
            <a:off x="4767522" y="4766241"/>
            <a:ext cx="3109851" cy="10807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
        <p:nvSpPr>
          <p:cNvPr id="47" name="TextBox 46">
            <a:extLst>
              <a:ext uri="{FF2B5EF4-FFF2-40B4-BE49-F238E27FC236}">
                <a16:creationId xmlns:a16="http://schemas.microsoft.com/office/drawing/2014/main" id="{ABF5D9DA-0524-4BC3-A681-A6BCC0BA267F}"/>
              </a:ext>
            </a:extLst>
          </p:cNvPr>
          <p:cNvSpPr txBox="1"/>
          <p:nvPr/>
        </p:nvSpPr>
        <p:spPr>
          <a:xfrm>
            <a:off x="7664884" y="6115945"/>
            <a:ext cx="2776984" cy="369332"/>
          </a:xfrm>
          <a:prstGeom prst="rect">
            <a:avLst/>
          </a:prstGeom>
          <a:noFill/>
        </p:spPr>
        <p:txBody>
          <a:bodyPr wrap="square" rtlCol="0">
            <a:spAutoFit/>
          </a:bodyPr>
          <a:lstStyle/>
          <a:p>
            <a:r>
              <a:rPr lang="en-US" dirty="0">
                <a:solidFill>
                  <a:srgbClr val="FF0000"/>
                </a:solidFill>
              </a:rPr>
              <a:t>…</a:t>
            </a:r>
            <a:r>
              <a:rPr lang="en-US" b="0" i="0" dirty="0">
                <a:solidFill>
                  <a:srgbClr val="FF0000"/>
                </a:solidFill>
                <a:effectLst/>
              </a:rPr>
              <a:t> is not defined</a:t>
            </a:r>
            <a:endParaRPr lang="en-US" b="1" dirty="0">
              <a:solidFill>
                <a:srgbClr val="FF0000"/>
              </a:solidFill>
            </a:endParaRPr>
          </a:p>
        </p:txBody>
      </p:sp>
    </p:spTree>
    <p:extLst>
      <p:ext uri="{BB962C8B-B14F-4D97-AF65-F5344CB8AC3E}">
        <p14:creationId xmlns:p14="http://schemas.microsoft.com/office/powerpoint/2010/main" val="35718913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inVertical)">
                                      <p:cBhvr>
                                        <p:cTn id="18" dur="500"/>
                                        <p:tgtEl>
                                          <p:spTgt spid="36"/>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par>
                                <p:cTn id="22" presetID="21"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2000"/>
                                        <p:tgtEl>
                                          <p:spTgt spid="17"/>
                                        </p:tgtEl>
                                      </p:cBhvr>
                                    </p:animEffect>
                                  </p:childTnLst>
                                </p:cTn>
                              </p:par>
                              <p:par>
                                <p:cTn id="25" presetID="10" presetClass="exit" presetSubtype="0" fill="hold" grpId="1" nodeType="withEffect">
                                  <p:stCondLst>
                                    <p:cond delay="0"/>
                                  </p:stCondLst>
                                  <p:childTnLst>
                                    <p:animEffect transition="out" filter="fade">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6" presetClass="entr" presetSubtype="21"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arn(inVertical)">
                                      <p:cBhvr>
                                        <p:cTn id="39" dur="500"/>
                                        <p:tgtEl>
                                          <p:spTgt spid="4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inVertical)">
                                      <p:cBhvr>
                                        <p:cTn id="42" dur="500"/>
                                        <p:tgtEl>
                                          <p:spTgt spid="45"/>
                                        </p:tgtEl>
                                      </p:cBhvr>
                                    </p:animEffect>
                                  </p:childTnLst>
                                </p:cTn>
                              </p:par>
                              <p:par>
                                <p:cTn id="43" presetID="21" presetClass="entr" presetSubtype="1"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heel(1)">
                                      <p:cBhvr>
                                        <p:cTn id="45" dur="2000"/>
                                        <p:tgtEl>
                                          <p:spTgt spid="46"/>
                                        </p:tgtEl>
                                      </p:cBhvr>
                                    </p:animEffect>
                                  </p:childTnLst>
                                </p:cTn>
                              </p:par>
                              <p:par>
                                <p:cTn id="46" presetID="21" presetClass="entr" presetSubtype="1"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heel(1)">
                                      <p:cBhvr>
                                        <p:cTn id="48" dur="2000"/>
                                        <p:tgtEl>
                                          <p:spTgt spid="51"/>
                                        </p:tgtEl>
                                      </p:cBhvr>
                                    </p:animEffect>
                                  </p:childTnLst>
                                </p:cTn>
                              </p:par>
                              <p:par>
                                <p:cTn id="49" presetID="10" presetClass="exit" presetSubtype="0" fill="hold" grpId="1" nodeType="withEffect">
                                  <p:stCondLst>
                                    <p:cond delay="0"/>
                                  </p:stCondLst>
                                  <p:childTnLst>
                                    <p:animEffect transition="out" filter="fade">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1"/>
                                        </p:tgtEl>
                                      </p:cBhvr>
                                    </p:animEffect>
                                    <p:set>
                                      <p:cBhvr>
                                        <p:cTn id="60" dur="1" fill="hold">
                                          <p:stCondLst>
                                            <p:cond delay="499"/>
                                          </p:stCondLst>
                                        </p:cTn>
                                        <p:tgtEl>
                                          <p:spTgt spid="51"/>
                                        </p:tgtEl>
                                        <p:attrNameLst>
                                          <p:attrName>style.visibility</p:attrName>
                                        </p:attrNameLst>
                                      </p:cBhvr>
                                      <p:to>
                                        <p:strVal val="hidden"/>
                                      </p:to>
                                    </p:set>
                                  </p:childTnLst>
                                </p:cTn>
                              </p:par>
                              <p:par>
                                <p:cTn id="61" presetID="21" presetClass="entr" presetSubtype="1"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000"/>
                                        <p:tgtEl>
                                          <p:spTgt spid="26"/>
                                        </p:tgtEl>
                                      </p:cBhvr>
                                    </p:animEffect>
                                  </p:childTnLst>
                                </p:cTn>
                              </p:par>
                              <p:par>
                                <p:cTn id="64" presetID="10" presetClass="exit" presetSubtype="0" fill="hold" grpId="1" nodeType="withEffect">
                                  <p:stCondLst>
                                    <p:cond delay="0"/>
                                  </p:stCondLst>
                                  <p:childTnLst>
                                    <p:animEffect transition="out" filter="fade">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par>
                                <p:cTn id="67" presetID="21" presetClass="entr" presetSubtype="1"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heel(1)">
                                      <p:cBhvr>
                                        <p:cTn id="69" dur="2000"/>
                                        <p:tgtEl>
                                          <p:spTgt spid="34"/>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heel(1)">
                                      <p:cBhvr>
                                        <p:cTn id="7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p:bldP spid="26" grpId="1"/>
      <p:bldP spid="34" grpId="0"/>
      <p:bldP spid="36" grpId="0" animBg="1"/>
      <p:bldP spid="36" grpId="1" animBg="1"/>
      <p:bldP spid="37" grpId="0" animBg="1"/>
      <p:bldP spid="37" grpId="1" animBg="1"/>
      <p:bldP spid="44" grpId="0" animBg="1"/>
      <p:bldP spid="44" grpId="1" animBg="1"/>
      <p:bldP spid="45" grpId="0" animBg="1"/>
      <p:bldP spid="45" grpId="1" animBg="1"/>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316147" y="773667"/>
            <a:ext cx="12053508" cy="3497561"/>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rPr>
              <a:t>Let </a:t>
            </a:r>
            <a:r>
              <a:rPr lang="en-US" sz="2400" b="1" dirty="0" err="1">
                <a:solidFill>
                  <a:prstClr val="black">
                    <a:lumMod val="50000"/>
                    <a:lumOff val="50000"/>
                  </a:prstClr>
                </a:solidFill>
              </a:rPr>
              <a:t>và</a:t>
            </a:r>
            <a:r>
              <a:rPr lang="en-US" sz="2400" b="1" dirty="0">
                <a:solidFill>
                  <a:prstClr val="black">
                    <a:lumMod val="50000"/>
                    <a:lumOff val="50000"/>
                  </a:prstClr>
                </a:solidFill>
              </a:rPr>
              <a:t> const </a:t>
            </a:r>
            <a:r>
              <a:rPr lang="en-US" sz="2400" b="1" dirty="0" err="1">
                <a:solidFill>
                  <a:prstClr val="black">
                    <a:lumMod val="50000"/>
                    <a:lumOff val="50000"/>
                  </a:prstClr>
                </a:solidFill>
              </a:rPr>
              <a:t>trong</a:t>
            </a:r>
            <a:r>
              <a:rPr lang="en-US" sz="2400" b="1" dirty="0">
                <a:solidFill>
                  <a:prstClr val="black">
                    <a:lumMod val="50000"/>
                    <a:lumOff val="50000"/>
                  </a:prstClr>
                </a:solidFill>
              </a:rPr>
              <a:t> local scope</a:t>
            </a:r>
          </a:p>
          <a:p>
            <a:pPr marL="342900" indent="-342900">
              <a:lnSpc>
                <a:spcPct val="150000"/>
              </a:lnSpc>
              <a:buFont typeface="Arial" panose="020B0604020202020204" pitchFamily="34" charset="0"/>
              <a:buChar char="•"/>
            </a:pPr>
            <a:r>
              <a:rPr lang="en-US" sz="2000" dirty="0" err="1">
                <a:solidFill>
                  <a:schemeClr val="tx1">
                    <a:lumMod val="50000"/>
                    <a:lumOff val="50000"/>
                  </a:schemeClr>
                </a:solidFill>
              </a:rPr>
              <a:t>Ngoài</a:t>
            </a:r>
            <a:r>
              <a:rPr lang="en-US" sz="2000" dirty="0">
                <a:solidFill>
                  <a:schemeClr val="tx1">
                    <a:lumMod val="50000"/>
                    <a:lumOff val="50000"/>
                  </a:schemeClr>
                </a:solidFill>
              </a:rPr>
              <a:t> </a:t>
            </a:r>
            <a:r>
              <a:rPr lang="en-US" sz="2000" dirty="0" err="1">
                <a:solidFill>
                  <a:schemeClr val="tx1">
                    <a:lumMod val="50000"/>
                    <a:lumOff val="50000"/>
                  </a:schemeClr>
                </a:solidFill>
              </a:rPr>
              <a:t>khái</a:t>
            </a:r>
            <a:r>
              <a:rPr lang="en-US" sz="2000" dirty="0">
                <a:solidFill>
                  <a:schemeClr val="tx1">
                    <a:lumMod val="50000"/>
                    <a:lumOff val="50000"/>
                  </a:schemeClr>
                </a:solidFill>
              </a:rPr>
              <a:t> </a:t>
            </a:r>
            <a:r>
              <a:rPr lang="en-US" sz="2000" dirty="0" err="1">
                <a:solidFill>
                  <a:schemeClr val="tx1">
                    <a:lumMod val="50000"/>
                    <a:lumOff val="50000"/>
                  </a:schemeClr>
                </a:solidFill>
              </a:rPr>
              <a:t>niệm</a:t>
            </a:r>
            <a:r>
              <a:rPr lang="en-US" sz="2000" dirty="0">
                <a:solidFill>
                  <a:schemeClr val="tx1">
                    <a:lumMod val="50000"/>
                    <a:lumOff val="50000"/>
                  </a:schemeClr>
                </a:solidFill>
              </a:rPr>
              <a:t> global </a:t>
            </a:r>
            <a:r>
              <a:rPr lang="en-US" sz="2000" dirty="0" err="1">
                <a:solidFill>
                  <a:schemeClr val="tx1">
                    <a:lumMod val="50000"/>
                    <a:lumOff val="50000"/>
                  </a:schemeClr>
                </a:solidFill>
              </a:rPr>
              <a:t>và</a:t>
            </a:r>
            <a:r>
              <a:rPr lang="en-US" sz="2000" dirty="0">
                <a:solidFill>
                  <a:schemeClr val="tx1">
                    <a:lumMod val="50000"/>
                    <a:lumOff val="50000"/>
                  </a:schemeClr>
                </a:solidFill>
              </a:rPr>
              <a:t> local scope </a:t>
            </a:r>
            <a:r>
              <a:rPr lang="en-US" sz="2000" dirty="0" err="1">
                <a:solidFill>
                  <a:schemeClr val="tx1">
                    <a:lumMod val="50000"/>
                    <a:lumOff val="50000"/>
                  </a:schemeClr>
                </a:solidFill>
              </a:rPr>
              <a:t>thì</a:t>
            </a:r>
            <a:r>
              <a:rPr lang="en-US" sz="2000" dirty="0">
                <a:solidFill>
                  <a:schemeClr val="tx1">
                    <a:lumMod val="50000"/>
                    <a:lumOff val="50000"/>
                  </a:schemeClr>
                </a:solidFill>
              </a:rPr>
              <a:t> let </a:t>
            </a:r>
            <a:r>
              <a:rPr lang="en-US" sz="2000" dirty="0" err="1">
                <a:solidFill>
                  <a:schemeClr val="tx1">
                    <a:lumMod val="50000"/>
                    <a:lumOff val="50000"/>
                  </a:schemeClr>
                </a:solidFill>
              </a:rPr>
              <a:t>và</a:t>
            </a:r>
            <a:r>
              <a:rPr lang="en-US" sz="2000" dirty="0">
                <a:solidFill>
                  <a:schemeClr val="tx1">
                    <a:lumMod val="50000"/>
                    <a:lumOff val="50000"/>
                  </a:schemeClr>
                </a:solidFill>
              </a:rPr>
              <a:t> const </a:t>
            </a:r>
            <a:r>
              <a:rPr lang="en-US" sz="2000" dirty="0" err="1">
                <a:solidFill>
                  <a:schemeClr val="tx1">
                    <a:lumMod val="50000"/>
                    <a:lumOff val="50000"/>
                  </a:schemeClr>
                </a:solidFill>
              </a:rPr>
              <a:t>sẽ</a:t>
            </a:r>
            <a:r>
              <a:rPr lang="en-US" sz="2000" dirty="0">
                <a:solidFill>
                  <a:schemeClr val="tx1">
                    <a:lumMod val="50000"/>
                    <a:lumOff val="50000"/>
                  </a:schemeClr>
                </a:solidFill>
              </a:rPr>
              <a:t> </a:t>
            </a:r>
            <a:r>
              <a:rPr lang="en-US" sz="2000" dirty="0" err="1">
                <a:solidFill>
                  <a:schemeClr val="tx1">
                    <a:lumMod val="50000"/>
                    <a:lumOff val="50000"/>
                  </a:schemeClr>
                </a:solidFill>
              </a:rPr>
              <a:t>có</a:t>
            </a:r>
            <a:r>
              <a:rPr lang="en-US" sz="2000" dirty="0">
                <a:solidFill>
                  <a:schemeClr val="tx1">
                    <a:lumMod val="50000"/>
                    <a:lumOff val="50000"/>
                  </a:schemeClr>
                </a:solidFill>
              </a:rPr>
              <a:t> </a:t>
            </a:r>
            <a:r>
              <a:rPr lang="en-US" sz="2000" dirty="0" err="1">
                <a:solidFill>
                  <a:schemeClr val="tx1">
                    <a:lumMod val="50000"/>
                    <a:lumOff val="50000"/>
                  </a:schemeClr>
                </a:solidFill>
              </a:rPr>
              <a:t>thêm</a:t>
            </a:r>
            <a:r>
              <a:rPr lang="en-US" sz="2000" dirty="0">
                <a:solidFill>
                  <a:schemeClr val="tx1">
                    <a:lumMod val="50000"/>
                    <a:lumOff val="50000"/>
                  </a:schemeClr>
                </a:solidFill>
              </a:rPr>
              <a:t> block scope</a:t>
            </a:r>
          </a:p>
          <a:p>
            <a:pPr marL="342900" indent="-342900">
              <a:lnSpc>
                <a:spcPct val="150000"/>
              </a:lnSpc>
              <a:buFont typeface="Arial" panose="020B0604020202020204" pitchFamily="34" charset="0"/>
              <a:buChar char="•"/>
            </a:pPr>
            <a:r>
              <a:rPr lang="en-US" sz="2000" dirty="0" err="1">
                <a:solidFill>
                  <a:schemeClr val="tx1">
                    <a:lumMod val="50000"/>
                    <a:lumOff val="50000"/>
                  </a:schemeClr>
                </a:solidFill>
              </a:rPr>
              <a:t>Khi</a:t>
            </a:r>
            <a:r>
              <a:rPr lang="en-US" sz="2000" dirty="0">
                <a:solidFill>
                  <a:schemeClr val="tx1">
                    <a:lumMod val="50000"/>
                    <a:lumOff val="50000"/>
                  </a:schemeClr>
                </a:solidFill>
              </a:rPr>
              <a:t> 1 </a:t>
            </a:r>
            <a:r>
              <a:rPr lang="en-US" sz="2000" dirty="0" err="1">
                <a:solidFill>
                  <a:schemeClr val="tx1">
                    <a:lumMod val="50000"/>
                    <a:lumOff val="50000"/>
                  </a:schemeClr>
                </a:solidFill>
              </a:rPr>
              <a:t>biến</a:t>
            </a:r>
            <a:r>
              <a:rPr lang="en-US" sz="2000" dirty="0">
                <a:solidFill>
                  <a:schemeClr val="tx1">
                    <a:lumMod val="50000"/>
                    <a:lumOff val="50000"/>
                  </a:schemeClr>
                </a:solidFill>
              </a:rPr>
              <a:t> let </a:t>
            </a:r>
            <a:r>
              <a:rPr lang="en-US" sz="2000" dirty="0" err="1">
                <a:solidFill>
                  <a:schemeClr val="tx1">
                    <a:lumMod val="50000"/>
                    <a:lumOff val="50000"/>
                  </a:schemeClr>
                </a:solidFill>
              </a:rPr>
              <a:t>hoặc</a:t>
            </a:r>
            <a:r>
              <a:rPr lang="en-US" sz="2000" dirty="0">
                <a:solidFill>
                  <a:schemeClr val="tx1">
                    <a:lumMod val="50000"/>
                    <a:lumOff val="50000"/>
                  </a:schemeClr>
                </a:solidFill>
              </a:rPr>
              <a:t> const đ</a:t>
            </a:r>
            <a:r>
              <a:rPr lang="vi-VN" sz="2000" dirty="0">
                <a:solidFill>
                  <a:schemeClr val="tx1">
                    <a:lumMod val="50000"/>
                    <a:lumOff val="50000"/>
                  </a:schemeClr>
                </a:solidFill>
              </a:rPr>
              <a:t>ư</a:t>
            </a:r>
            <a:r>
              <a:rPr lang="en-US" sz="2000" dirty="0" err="1">
                <a:solidFill>
                  <a:schemeClr val="tx1">
                    <a:lumMod val="50000"/>
                    <a:lumOff val="50000"/>
                  </a:schemeClr>
                </a:solidFill>
              </a:rPr>
              <a:t>ợc</a:t>
            </a:r>
            <a:r>
              <a:rPr lang="en-US" sz="2000" dirty="0">
                <a:solidFill>
                  <a:schemeClr val="tx1">
                    <a:lumMod val="50000"/>
                    <a:lumOff val="50000"/>
                  </a:schemeClr>
                </a:solidFill>
              </a:rPr>
              <a:t> </a:t>
            </a:r>
            <a:r>
              <a:rPr lang="en-US" sz="2000" dirty="0" err="1">
                <a:solidFill>
                  <a:schemeClr val="tx1">
                    <a:lumMod val="50000"/>
                    <a:lumOff val="50000"/>
                  </a:schemeClr>
                </a:solidFill>
              </a:rPr>
              <a:t>khai</a:t>
            </a:r>
            <a:r>
              <a:rPr lang="en-US" sz="2000" dirty="0">
                <a:solidFill>
                  <a:schemeClr val="tx1">
                    <a:lumMod val="50000"/>
                    <a:lumOff val="50000"/>
                  </a:schemeClr>
                </a:solidFill>
              </a:rPr>
              <a:t> </a:t>
            </a:r>
            <a:r>
              <a:rPr lang="en-US" sz="2000" dirty="0" err="1">
                <a:solidFill>
                  <a:schemeClr val="tx1">
                    <a:lumMod val="50000"/>
                    <a:lumOff val="50000"/>
                  </a:schemeClr>
                </a:solidFill>
              </a:rPr>
              <a:t>báo</a:t>
            </a:r>
            <a:r>
              <a:rPr lang="en-US" sz="2000" dirty="0">
                <a:solidFill>
                  <a:schemeClr val="tx1">
                    <a:lumMod val="50000"/>
                    <a:lumOff val="50000"/>
                  </a:schemeClr>
                </a:solidFill>
              </a:rPr>
              <a:t> </a:t>
            </a:r>
            <a:r>
              <a:rPr lang="en-US" sz="2000" dirty="0" err="1">
                <a:solidFill>
                  <a:schemeClr val="tx1">
                    <a:lumMod val="50000"/>
                    <a:lumOff val="50000"/>
                  </a:schemeClr>
                </a:solidFill>
              </a:rPr>
              <a:t>trong</a:t>
            </a:r>
            <a:r>
              <a:rPr lang="en-US" sz="2000" dirty="0">
                <a:solidFill>
                  <a:schemeClr val="tx1">
                    <a:lumMod val="50000"/>
                    <a:lumOff val="50000"/>
                  </a:schemeClr>
                </a:solidFill>
              </a:rPr>
              <a:t> </a:t>
            </a:r>
            <a:r>
              <a:rPr lang="en-US" sz="2000" dirty="0" err="1">
                <a:solidFill>
                  <a:schemeClr val="tx1">
                    <a:lumMod val="50000"/>
                    <a:lumOff val="50000"/>
                  </a:schemeClr>
                </a:solidFill>
              </a:rPr>
              <a:t>mệnh</a:t>
            </a:r>
            <a:r>
              <a:rPr lang="en-US" sz="2000" dirty="0">
                <a:solidFill>
                  <a:schemeClr val="tx1">
                    <a:lumMod val="50000"/>
                    <a:lumOff val="50000"/>
                  </a:schemeClr>
                </a:solidFill>
              </a:rPr>
              <a:t> </a:t>
            </a:r>
            <a:r>
              <a:rPr lang="en-US" sz="2000" dirty="0" err="1">
                <a:solidFill>
                  <a:schemeClr val="tx1">
                    <a:lumMod val="50000"/>
                    <a:lumOff val="50000"/>
                  </a:schemeClr>
                </a:solidFill>
              </a:rPr>
              <a:t>đề</a:t>
            </a:r>
            <a:r>
              <a:rPr lang="en-US" sz="2000" dirty="0">
                <a:solidFill>
                  <a:schemeClr val="tx1">
                    <a:lumMod val="50000"/>
                    <a:lumOff val="50000"/>
                  </a:schemeClr>
                </a:solidFill>
              </a:rPr>
              <a:t> if </a:t>
            </a:r>
            <a:r>
              <a:rPr lang="en-US" sz="2000" dirty="0" err="1">
                <a:solidFill>
                  <a:schemeClr val="tx1">
                    <a:lumMod val="50000"/>
                    <a:lumOff val="50000"/>
                  </a:schemeClr>
                </a:solidFill>
              </a:rPr>
              <a:t>hoặc</a:t>
            </a:r>
            <a:r>
              <a:rPr lang="en-US" sz="2000" dirty="0">
                <a:solidFill>
                  <a:schemeClr val="tx1">
                    <a:lumMod val="50000"/>
                    <a:lumOff val="50000"/>
                  </a:schemeClr>
                </a:solidFill>
              </a:rPr>
              <a:t> </a:t>
            </a:r>
            <a:r>
              <a:rPr lang="en-US" sz="2000" dirty="0" err="1">
                <a:solidFill>
                  <a:schemeClr val="tx1">
                    <a:lumMod val="50000"/>
                    <a:lumOff val="50000"/>
                  </a:schemeClr>
                </a:solidFill>
              </a:rPr>
              <a:t>vòng</a:t>
            </a:r>
            <a:r>
              <a:rPr lang="en-US" sz="2000" dirty="0">
                <a:solidFill>
                  <a:schemeClr val="tx1">
                    <a:lumMod val="50000"/>
                    <a:lumOff val="50000"/>
                  </a:schemeClr>
                </a:solidFill>
              </a:rPr>
              <a:t> </a:t>
            </a:r>
            <a:r>
              <a:rPr lang="en-US" sz="2000" dirty="0" err="1">
                <a:solidFill>
                  <a:schemeClr val="tx1">
                    <a:lumMod val="50000"/>
                    <a:lumOff val="50000"/>
                  </a:schemeClr>
                </a:solidFill>
              </a:rPr>
              <a:t>lặp</a:t>
            </a:r>
            <a:r>
              <a:rPr lang="en-US" sz="2000" dirty="0">
                <a:solidFill>
                  <a:schemeClr val="tx1">
                    <a:lumMod val="50000"/>
                    <a:lumOff val="50000"/>
                  </a:schemeClr>
                </a:solidFill>
              </a:rPr>
              <a:t> </a:t>
            </a:r>
            <a:r>
              <a:rPr lang="en-US" sz="2000" dirty="0" err="1">
                <a:solidFill>
                  <a:schemeClr val="tx1">
                    <a:lumMod val="50000"/>
                    <a:lumOff val="50000"/>
                  </a:schemeClr>
                </a:solidFill>
              </a:rPr>
              <a:t>thì</a:t>
            </a:r>
            <a:r>
              <a:rPr lang="en-US" sz="2000" dirty="0">
                <a:solidFill>
                  <a:schemeClr val="tx1">
                    <a:lumMod val="50000"/>
                    <a:lumOff val="50000"/>
                  </a:schemeClr>
                </a:solidFill>
              </a:rPr>
              <a:t> </a:t>
            </a:r>
            <a:r>
              <a:rPr lang="en-US" sz="2000" dirty="0" err="1">
                <a:solidFill>
                  <a:schemeClr val="tx1">
                    <a:lumMod val="50000"/>
                    <a:lumOff val="50000"/>
                  </a:schemeClr>
                </a:solidFill>
              </a:rPr>
              <a:t>nó</a:t>
            </a:r>
            <a:r>
              <a:rPr lang="en-US" sz="2000" dirty="0">
                <a:solidFill>
                  <a:schemeClr val="tx1">
                    <a:lumMod val="50000"/>
                    <a:lumOff val="50000"/>
                  </a:schemeClr>
                </a:solidFill>
              </a:rPr>
              <a:t> </a:t>
            </a:r>
            <a:r>
              <a:rPr lang="en-US" sz="2000" dirty="0" err="1">
                <a:solidFill>
                  <a:schemeClr val="tx1">
                    <a:lumMod val="50000"/>
                    <a:lumOff val="50000"/>
                  </a:schemeClr>
                </a:solidFill>
              </a:rPr>
              <a:t>sẽ</a:t>
            </a:r>
            <a:r>
              <a:rPr lang="en-US" sz="2000" dirty="0">
                <a:solidFill>
                  <a:schemeClr val="tx1">
                    <a:lumMod val="50000"/>
                    <a:lumOff val="50000"/>
                  </a:schemeClr>
                </a:solidFill>
              </a:rPr>
              <a:t> </a:t>
            </a:r>
            <a:r>
              <a:rPr lang="en-US" sz="2000" dirty="0" err="1">
                <a:solidFill>
                  <a:schemeClr val="tx1">
                    <a:lumMod val="50000"/>
                    <a:lumOff val="50000"/>
                  </a:schemeClr>
                </a:solidFill>
              </a:rPr>
              <a:t>có</a:t>
            </a:r>
            <a:r>
              <a:rPr lang="en-US" sz="2000" dirty="0">
                <a:solidFill>
                  <a:schemeClr val="tx1">
                    <a:lumMod val="50000"/>
                    <a:lumOff val="50000"/>
                  </a:schemeClr>
                </a:solidFill>
              </a:rPr>
              <a:t> </a:t>
            </a:r>
            <a:r>
              <a:rPr lang="en-US" sz="2000" dirty="0" err="1">
                <a:solidFill>
                  <a:schemeClr val="tx1">
                    <a:lumMod val="50000"/>
                    <a:lumOff val="50000"/>
                  </a:schemeClr>
                </a:solidFill>
              </a:rPr>
              <a:t>phạm</a:t>
            </a:r>
            <a:r>
              <a:rPr lang="en-US" sz="2000" dirty="0">
                <a:solidFill>
                  <a:schemeClr val="tx1">
                    <a:lumMod val="50000"/>
                    <a:lumOff val="50000"/>
                  </a:schemeClr>
                </a:solidFill>
              </a:rPr>
              <a:t> vi block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rPr>
              <a:t>Block scope: </a:t>
            </a:r>
            <a:r>
              <a:rPr lang="en-US" sz="2000" dirty="0" err="1">
                <a:solidFill>
                  <a:schemeClr val="tx1">
                    <a:lumMod val="50000"/>
                    <a:lumOff val="50000"/>
                  </a:schemeClr>
                </a:solidFill>
              </a:rPr>
              <a:t>biến</a:t>
            </a:r>
            <a:r>
              <a:rPr lang="en-US" sz="2000" dirty="0">
                <a:solidFill>
                  <a:schemeClr val="tx1">
                    <a:lumMod val="50000"/>
                    <a:lumOff val="50000"/>
                  </a:schemeClr>
                </a:solidFill>
              </a:rPr>
              <a:t> </a:t>
            </a:r>
            <a:r>
              <a:rPr lang="en-US" sz="2000" dirty="0" err="1">
                <a:solidFill>
                  <a:schemeClr val="tx1">
                    <a:lumMod val="50000"/>
                    <a:lumOff val="50000"/>
                  </a:schemeClr>
                </a:solidFill>
              </a:rPr>
              <a:t>đó</a:t>
            </a:r>
            <a:r>
              <a:rPr lang="en-US" sz="2000" dirty="0">
                <a:solidFill>
                  <a:schemeClr val="tx1">
                    <a:lumMod val="50000"/>
                    <a:lumOff val="50000"/>
                  </a:schemeClr>
                </a:solidFill>
              </a:rPr>
              <a:t> </a:t>
            </a:r>
            <a:r>
              <a:rPr lang="en-US" sz="2000" dirty="0" err="1">
                <a:solidFill>
                  <a:schemeClr val="tx1">
                    <a:lumMod val="50000"/>
                    <a:lumOff val="50000"/>
                  </a:schemeClr>
                </a:solidFill>
              </a:rPr>
              <a:t>chỉ</a:t>
            </a:r>
            <a:r>
              <a:rPr lang="en-US" sz="2000" dirty="0">
                <a:solidFill>
                  <a:schemeClr val="tx1">
                    <a:lumMod val="50000"/>
                    <a:lumOff val="50000"/>
                  </a:schemeClr>
                </a:solidFill>
              </a:rPr>
              <a:t> </a:t>
            </a:r>
            <a:r>
              <a:rPr lang="en-US" sz="2000" dirty="0" err="1">
                <a:solidFill>
                  <a:schemeClr val="tx1">
                    <a:lumMod val="50000"/>
                    <a:lumOff val="50000"/>
                  </a:schemeClr>
                </a:solidFill>
              </a:rPr>
              <a:t>được</a:t>
            </a:r>
            <a:r>
              <a:rPr lang="en-US" sz="2000" dirty="0">
                <a:solidFill>
                  <a:schemeClr val="tx1">
                    <a:lumMod val="50000"/>
                    <a:lumOff val="50000"/>
                  </a:schemeClr>
                </a:solidFill>
              </a:rPr>
              <a:t> </a:t>
            </a:r>
            <a:r>
              <a:rPr lang="en-US" sz="2000" dirty="0" err="1">
                <a:solidFill>
                  <a:schemeClr val="tx1">
                    <a:lumMod val="50000"/>
                    <a:lumOff val="50000"/>
                  </a:schemeClr>
                </a:solidFill>
              </a:rPr>
              <a:t>sử</a:t>
            </a:r>
            <a:r>
              <a:rPr lang="en-US" sz="2000" dirty="0">
                <a:solidFill>
                  <a:schemeClr val="tx1">
                    <a:lumMod val="50000"/>
                    <a:lumOff val="50000"/>
                  </a:schemeClr>
                </a:solidFill>
              </a:rPr>
              <a:t> </a:t>
            </a:r>
            <a:r>
              <a:rPr lang="en-US" sz="2000" dirty="0" err="1">
                <a:solidFill>
                  <a:schemeClr val="tx1">
                    <a:lumMod val="50000"/>
                    <a:lumOff val="50000"/>
                  </a:schemeClr>
                </a:solidFill>
              </a:rPr>
              <a:t>dụng</a:t>
            </a:r>
            <a:r>
              <a:rPr lang="en-US" sz="2000" dirty="0">
                <a:solidFill>
                  <a:schemeClr val="tx1">
                    <a:lumMod val="50000"/>
                    <a:lumOff val="50000"/>
                  </a:schemeClr>
                </a:solidFill>
              </a:rPr>
              <a:t> </a:t>
            </a:r>
            <a:r>
              <a:rPr lang="en-US" sz="2000" dirty="0" err="1">
                <a:solidFill>
                  <a:schemeClr val="tx1">
                    <a:lumMod val="50000"/>
                    <a:lumOff val="50000"/>
                  </a:schemeClr>
                </a:solidFill>
              </a:rPr>
              <a:t>trong</a:t>
            </a:r>
            <a:r>
              <a:rPr lang="en-US" sz="2000" dirty="0">
                <a:solidFill>
                  <a:schemeClr val="tx1">
                    <a:lumMod val="50000"/>
                    <a:lumOff val="50000"/>
                  </a:schemeClr>
                </a:solidFill>
              </a:rPr>
              <a:t> </a:t>
            </a:r>
            <a:r>
              <a:rPr lang="en-US" sz="2000" dirty="0" err="1">
                <a:solidFill>
                  <a:schemeClr val="tx1">
                    <a:lumMod val="50000"/>
                    <a:lumOff val="50000"/>
                  </a:schemeClr>
                </a:solidFill>
              </a:rPr>
              <a:t>mệnh</a:t>
            </a:r>
            <a:r>
              <a:rPr lang="en-US" sz="2000" dirty="0">
                <a:solidFill>
                  <a:schemeClr val="tx1">
                    <a:lumMod val="50000"/>
                    <a:lumOff val="50000"/>
                  </a:schemeClr>
                </a:solidFill>
              </a:rPr>
              <a:t> </a:t>
            </a:r>
            <a:r>
              <a:rPr lang="en-US" sz="2000" dirty="0" err="1">
                <a:solidFill>
                  <a:schemeClr val="tx1">
                    <a:lumMod val="50000"/>
                    <a:lumOff val="50000"/>
                  </a:schemeClr>
                </a:solidFill>
              </a:rPr>
              <a:t>đề</a:t>
            </a:r>
            <a:r>
              <a:rPr lang="en-US" sz="2000" dirty="0">
                <a:solidFill>
                  <a:schemeClr val="tx1">
                    <a:lumMod val="50000"/>
                    <a:lumOff val="50000"/>
                  </a:schemeClr>
                </a:solidFill>
              </a:rPr>
              <a:t> if </a:t>
            </a:r>
            <a:r>
              <a:rPr lang="en-US" sz="2000" dirty="0" err="1">
                <a:solidFill>
                  <a:schemeClr val="tx1">
                    <a:lumMod val="50000"/>
                    <a:lumOff val="50000"/>
                  </a:schemeClr>
                </a:solidFill>
              </a:rPr>
              <a:t>hoặc</a:t>
            </a:r>
            <a:r>
              <a:rPr lang="en-US" sz="2000" dirty="0">
                <a:solidFill>
                  <a:schemeClr val="tx1">
                    <a:lumMod val="50000"/>
                    <a:lumOff val="50000"/>
                  </a:schemeClr>
                </a:solidFill>
              </a:rPr>
              <a:t> </a:t>
            </a:r>
            <a:r>
              <a:rPr lang="en-US" sz="2000" dirty="0" err="1">
                <a:solidFill>
                  <a:schemeClr val="tx1">
                    <a:lumMod val="50000"/>
                    <a:lumOff val="50000"/>
                  </a:schemeClr>
                </a:solidFill>
              </a:rPr>
              <a:t>vòng</a:t>
            </a:r>
            <a:r>
              <a:rPr lang="en-US" sz="2000" dirty="0">
                <a:solidFill>
                  <a:schemeClr val="tx1">
                    <a:lumMod val="50000"/>
                    <a:lumOff val="50000"/>
                  </a:schemeClr>
                </a:solidFill>
              </a:rPr>
              <a:t> </a:t>
            </a:r>
            <a:r>
              <a:rPr lang="en-US" sz="2000" dirty="0" err="1">
                <a:solidFill>
                  <a:schemeClr val="tx1">
                    <a:lumMod val="50000"/>
                    <a:lumOff val="50000"/>
                  </a:schemeClr>
                </a:solidFill>
              </a:rPr>
              <a:t>lặp</a:t>
            </a:r>
            <a:r>
              <a:rPr lang="vi-VN" sz="2000" dirty="0">
                <a:solidFill>
                  <a:schemeClr val="tx1">
                    <a:lumMod val="50000"/>
                    <a:lumOff val="50000"/>
                  </a:schemeClr>
                </a:solidFill>
              </a:rPr>
              <a:t>. Bên ngoài sẽ không gọi được biến đó.</a:t>
            </a:r>
            <a:endParaRPr lang="en-US" sz="2000" dirty="0">
              <a:solidFill>
                <a:schemeClr val="tx1">
                  <a:lumMod val="50000"/>
                  <a:lumOff val="50000"/>
                </a:schemeClr>
              </a:solidFill>
            </a:endParaRPr>
          </a:p>
          <a:p>
            <a:pPr marL="342900" indent="-342900">
              <a:lnSpc>
                <a:spcPct val="150000"/>
              </a:lnSpc>
              <a:buFont typeface="Arial" panose="020B0604020202020204" pitchFamily="34" charset="0"/>
              <a:buChar char="•"/>
            </a:pPr>
            <a:endParaRPr lang="en-US" dirty="0">
              <a:solidFill>
                <a:schemeClr val="tx1">
                  <a:lumMod val="50000"/>
                  <a:lumOff val="50000"/>
                </a:schemeClr>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pic>
        <p:nvPicPr>
          <p:cNvPr id="4" name="Picture 3">
            <a:extLst>
              <a:ext uri="{FF2B5EF4-FFF2-40B4-BE49-F238E27FC236}">
                <a16:creationId xmlns:a16="http://schemas.microsoft.com/office/drawing/2014/main" id="{6597BEC1-E4F7-4FE5-8EC9-815AF36C6C15}"/>
              </a:ext>
            </a:extLst>
          </p:cNvPr>
          <p:cNvPicPr>
            <a:picLocks noChangeAspect="1"/>
          </p:cNvPicPr>
          <p:nvPr/>
        </p:nvPicPr>
        <p:blipFill>
          <a:blip r:embed="rId3"/>
          <a:stretch>
            <a:fillRect/>
          </a:stretch>
        </p:blipFill>
        <p:spPr>
          <a:xfrm>
            <a:off x="6363409" y="2792659"/>
            <a:ext cx="4350897" cy="3960432"/>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21943" y="85563"/>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557100" y="3143250"/>
            <a:ext cx="3845578" cy="265869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9" name="Rectangle 18">
            <a:extLst>
              <a:ext uri="{FF2B5EF4-FFF2-40B4-BE49-F238E27FC236}">
                <a16:creationId xmlns:a16="http://schemas.microsoft.com/office/drawing/2014/main" id="{0BC83A49-2A80-4707-B7CC-9A3D681A84D0}"/>
              </a:ext>
            </a:extLst>
          </p:cNvPr>
          <p:cNvSpPr/>
          <p:nvPr/>
        </p:nvSpPr>
        <p:spPr>
          <a:xfrm>
            <a:off x="1866431" y="4373112"/>
            <a:ext cx="3213894" cy="1302583"/>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2325528457"/>
              </p:ext>
            </p:extLst>
          </p:nvPr>
        </p:nvGraphicFramePr>
        <p:xfrm>
          <a:off x="2113414" y="4712798"/>
          <a:ext cx="2719928" cy="731520"/>
        </p:xfrm>
        <a:graphic>
          <a:graphicData uri="http://schemas.openxmlformats.org/drawingml/2006/table">
            <a:tbl>
              <a:tblPr firstRow="1" bandRow="1">
                <a:tableStyleId>{93296810-A885-4BE3-A3E7-6D5BEEA58F35}</a:tableStyleId>
              </a:tblPr>
              <a:tblGrid>
                <a:gridCol w="1254217">
                  <a:extLst>
                    <a:ext uri="{9D8B030D-6E8A-4147-A177-3AD203B41FA5}">
                      <a16:colId xmlns:a16="http://schemas.microsoft.com/office/drawing/2014/main" val="1490308013"/>
                    </a:ext>
                  </a:extLst>
                </a:gridCol>
                <a:gridCol w="1465711">
                  <a:extLst>
                    <a:ext uri="{9D8B030D-6E8A-4147-A177-3AD203B41FA5}">
                      <a16:colId xmlns:a16="http://schemas.microsoft.com/office/drawing/2014/main" val="4208568514"/>
                    </a:ext>
                  </a:extLst>
                </a:gridCol>
              </a:tblGrid>
              <a:tr h="268058">
                <a:tc>
                  <a:txBody>
                    <a:bodyPr/>
                    <a:lstStyle/>
                    <a:p>
                      <a:pPr algn="ctr"/>
                      <a:r>
                        <a:rPr lang="en-US" dirty="0"/>
                        <a:t>Name</a:t>
                      </a:r>
                    </a:p>
                  </a:txBody>
                  <a:tcPr/>
                </a:tc>
                <a:tc>
                  <a:txBody>
                    <a:bodyPr/>
                    <a:lstStyle/>
                    <a:p>
                      <a:pPr algn="ctr"/>
                      <a:r>
                        <a:rPr lang="en-US" dirty="0"/>
                        <a:t>Value</a:t>
                      </a:r>
                    </a:p>
                  </a:txBody>
                  <a:tcPr/>
                </a:tc>
                <a:extLst>
                  <a:ext uri="{0D108BD9-81ED-4DB2-BD59-A6C34878D82A}">
                    <a16:rowId xmlns:a16="http://schemas.microsoft.com/office/drawing/2014/main" val="3902360703"/>
                  </a:ext>
                </a:extLst>
              </a:tr>
              <a:tr h="268058">
                <a:tc>
                  <a:txBody>
                    <a:bodyPr/>
                    <a:lstStyle/>
                    <a:p>
                      <a:pPr algn="ctr"/>
                      <a:r>
                        <a:rPr lang="en-US" dirty="0">
                          <a:solidFill>
                            <a:srgbClr val="00B050"/>
                          </a:solidFill>
                        </a:rPr>
                        <a:t>nickname</a:t>
                      </a:r>
                    </a:p>
                  </a:txBody>
                  <a:tcPr/>
                </a:tc>
                <a:tc>
                  <a:txBody>
                    <a:bodyPr/>
                    <a:lstStyle/>
                    <a:p>
                      <a:pPr algn="ctr"/>
                      <a:r>
                        <a:rPr lang="en-US" dirty="0">
                          <a:solidFill>
                            <a:srgbClr val="00B050"/>
                          </a:solidFill>
                        </a:rPr>
                        <a:t>“</a:t>
                      </a:r>
                      <a:r>
                        <a:rPr lang="en-US" dirty="0" err="1">
                          <a:solidFill>
                            <a:srgbClr val="00B050"/>
                          </a:solidFill>
                        </a:rPr>
                        <a:t>Bé</a:t>
                      </a:r>
                      <a:r>
                        <a:rPr lang="en-US" dirty="0">
                          <a:solidFill>
                            <a:srgbClr val="00B050"/>
                          </a:solidFill>
                        </a:rPr>
                        <a:t> </a:t>
                      </a:r>
                      <a:r>
                        <a:rPr lang="en-US" dirty="0" err="1">
                          <a:solidFill>
                            <a:srgbClr val="00B050"/>
                          </a:solidFill>
                        </a:rPr>
                        <a:t>Heo</a:t>
                      </a:r>
                      <a:r>
                        <a:rPr lang="en-US" dirty="0">
                          <a:solidFill>
                            <a:srgbClr val="00B050"/>
                          </a:solidFill>
                        </a:rPr>
                        <a:t>”</a:t>
                      </a:r>
                    </a:p>
                  </a:txBody>
                  <a:tcPr/>
                </a:tc>
                <a:extLst>
                  <a:ext uri="{0D108BD9-81ED-4DB2-BD59-A6C34878D82A}">
                    <a16:rowId xmlns:a16="http://schemas.microsoft.com/office/drawing/2014/main" val="9415572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1721429" y="3141672"/>
            <a:ext cx="1569917" cy="369332"/>
          </a:xfrm>
          <a:prstGeom prst="rect">
            <a:avLst/>
          </a:prstGeom>
          <a:noFill/>
        </p:spPr>
        <p:txBody>
          <a:bodyPr wrap="none" rtlCol="0">
            <a:spAutoFit/>
          </a:bodyPr>
          <a:lstStyle/>
          <a:p>
            <a:r>
              <a:rPr lang="en-US" b="1" dirty="0">
                <a:solidFill>
                  <a:srgbClr val="0070C0"/>
                </a:solidFill>
              </a:rPr>
              <a:t>Local/function</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082409" y="4372487"/>
            <a:ext cx="700833" cy="369332"/>
          </a:xfrm>
          <a:prstGeom prst="rect">
            <a:avLst/>
          </a:prstGeom>
          <a:noFill/>
        </p:spPr>
        <p:txBody>
          <a:bodyPr wrap="none" rtlCol="0">
            <a:spAutoFit/>
          </a:bodyPr>
          <a:lstStyle/>
          <a:p>
            <a:r>
              <a:rPr lang="en-US" b="1" dirty="0">
                <a:solidFill>
                  <a:srgbClr val="00B050"/>
                </a:solidFill>
              </a:rPr>
              <a:t>Block</a:t>
            </a:r>
          </a:p>
        </p:txBody>
      </p:sp>
      <p:sp>
        <p:nvSpPr>
          <p:cNvPr id="26" name="TextBox 25">
            <a:extLst>
              <a:ext uri="{FF2B5EF4-FFF2-40B4-BE49-F238E27FC236}">
                <a16:creationId xmlns:a16="http://schemas.microsoft.com/office/drawing/2014/main" id="{D3F24928-BF52-4692-AA38-1574D0356C33}"/>
              </a:ext>
            </a:extLst>
          </p:cNvPr>
          <p:cNvSpPr txBox="1"/>
          <p:nvPr/>
        </p:nvSpPr>
        <p:spPr>
          <a:xfrm>
            <a:off x="7465904" y="5859723"/>
            <a:ext cx="2339415" cy="369332"/>
          </a:xfrm>
          <a:prstGeom prst="rect">
            <a:avLst/>
          </a:prstGeom>
          <a:noFill/>
        </p:spPr>
        <p:txBody>
          <a:bodyPr wrap="square" rtlCol="0">
            <a:spAutoFit/>
          </a:bodyPr>
          <a:lstStyle/>
          <a:p>
            <a:r>
              <a:rPr lang="en-US" dirty="0" err="1">
                <a:solidFill>
                  <a:srgbClr val="00B050"/>
                </a:solidFill>
              </a:rPr>
              <a:t>Bé</a:t>
            </a:r>
            <a:r>
              <a:rPr lang="en-US" dirty="0">
                <a:solidFill>
                  <a:srgbClr val="00B050"/>
                </a:solidFill>
              </a:rPr>
              <a:t> </a:t>
            </a:r>
            <a:r>
              <a:rPr lang="en-US" dirty="0" err="1">
                <a:solidFill>
                  <a:srgbClr val="00B050"/>
                </a:solidFill>
              </a:rPr>
              <a:t>Heo</a:t>
            </a:r>
            <a:r>
              <a:rPr lang="en-US" dirty="0">
                <a:solidFill>
                  <a:srgbClr val="00B050"/>
                </a:solidFill>
              </a:rPr>
              <a:t> </a:t>
            </a:r>
            <a:r>
              <a:rPr lang="en-US" dirty="0" err="1">
                <a:solidFill>
                  <a:srgbClr val="00B050"/>
                </a:solidFill>
              </a:rPr>
              <a:t>nặng</a:t>
            </a:r>
            <a:r>
              <a:rPr lang="en-US" dirty="0">
                <a:solidFill>
                  <a:srgbClr val="00B050"/>
                </a:solidFill>
              </a:rPr>
              <a:t>: 100 kg </a:t>
            </a:r>
          </a:p>
        </p:txBody>
      </p:sp>
      <p:sp>
        <p:nvSpPr>
          <p:cNvPr id="28" name="Rectangle 27">
            <a:extLst>
              <a:ext uri="{FF2B5EF4-FFF2-40B4-BE49-F238E27FC236}">
                <a16:creationId xmlns:a16="http://schemas.microsoft.com/office/drawing/2014/main" id="{76D26103-78FC-41C9-8D49-2FDB109AEED0}"/>
              </a:ext>
            </a:extLst>
          </p:cNvPr>
          <p:cNvSpPr/>
          <p:nvPr/>
        </p:nvSpPr>
        <p:spPr>
          <a:xfrm>
            <a:off x="6302707" y="3086099"/>
            <a:ext cx="4297707" cy="248738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29" name="Rectangle 28">
            <a:extLst>
              <a:ext uri="{FF2B5EF4-FFF2-40B4-BE49-F238E27FC236}">
                <a16:creationId xmlns:a16="http://schemas.microsoft.com/office/drawing/2014/main" id="{4F562781-76F4-496B-90C1-001AD08E96F2}"/>
              </a:ext>
            </a:extLst>
          </p:cNvPr>
          <p:cNvSpPr/>
          <p:nvPr/>
        </p:nvSpPr>
        <p:spPr>
          <a:xfrm>
            <a:off x="6774347" y="3835348"/>
            <a:ext cx="3939959" cy="757410"/>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4" name="TextBox 33">
            <a:extLst>
              <a:ext uri="{FF2B5EF4-FFF2-40B4-BE49-F238E27FC236}">
                <a16:creationId xmlns:a16="http://schemas.microsoft.com/office/drawing/2014/main" id="{CB7BAE30-EB4D-4256-B232-E5D0086DF0B3}"/>
              </a:ext>
            </a:extLst>
          </p:cNvPr>
          <p:cNvSpPr txBox="1"/>
          <p:nvPr/>
        </p:nvSpPr>
        <p:spPr>
          <a:xfrm>
            <a:off x="8647717" y="6400126"/>
            <a:ext cx="2776984" cy="338554"/>
          </a:xfrm>
          <a:prstGeom prst="rect">
            <a:avLst/>
          </a:prstGeom>
          <a:noFill/>
        </p:spPr>
        <p:txBody>
          <a:bodyPr wrap="square" rtlCol="0">
            <a:spAutoFit/>
          </a:bodyPr>
          <a:lstStyle/>
          <a:p>
            <a:r>
              <a:rPr lang="en-US" sz="1600" dirty="0">
                <a:solidFill>
                  <a:srgbClr val="FF0000"/>
                </a:solidFill>
              </a:rPr>
              <a:t>nickname </a:t>
            </a:r>
            <a:r>
              <a:rPr lang="en-US" sz="1600" b="0" i="0" dirty="0">
                <a:solidFill>
                  <a:srgbClr val="FF0000"/>
                </a:solidFill>
                <a:effectLst/>
              </a:rPr>
              <a:t>is not defined</a:t>
            </a:r>
            <a:endParaRPr lang="en-US" sz="1600" b="1" dirty="0">
              <a:solidFill>
                <a:srgbClr val="FF0000"/>
              </a:solidFill>
            </a:endParaRPr>
          </a:p>
        </p:txBody>
      </p:sp>
      <p:graphicFrame>
        <p:nvGraphicFramePr>
          <p:cNvPr id="7" name="Table 10">
            <a:extLst>
              <a:ext uri="{FF2B5EF4-FFF2-40B4-BE49-F238E27FC236}">
                <a16:creationId xmlns:a16="http://schemas.microsoft.com/office/drawing/2014/main" id="{18F8E3C7-CABA-4941-874F-D267572414E3}"/>
              </a:ext>
            </a:extLst>
          </p:cNvPr>
          <p:cNvGraphicFramePr>
            <a:graphicFrameLocks noGrp="1"/>
          </p:cNvGraphicFramePr>
          <p:nvPr>
            <p:extLst>
              <p:ext uri="{D42A27DB-BD31-4B8C-83A1-F6EECF244321}">
                <p14:modId xmlns:p14="http://schemas.microsoft.com/office/powerpoint/2010/main" val="957942148"/>
              </p:ext>
            </p:extLst>
          </p:nvPr>
        </p:nvGraphicFramePr>
        <p:xfrm>
          <a:off x="2082409" y="3537592"/>
          <a:ext cx="2719928" cy="731520"/>
        </p:xfrm>
        <a:graphic>
          <a:graphicData uri="http://schemas.openxmlformats.org/drawingml/2006/table">
            <a:tbl>
              <a:tblPr firstRow="1" bandRow="1">
                <a:tableStyleId>{7DF18680-E054-41AD-8BC1-D1AEF772440D}</a:tableStyleId>
              </a:tblPr>
              <a:tblGrid>
                <a:gridCol w="1359964">
                  <a:extLst>
                    <a:ext uri="{9D8B030D-6E8A-4147-A177-3AD203B41FA5}">
                      <a16:colId xmlns:a16="http://schemas.microsoft.com/office/drawing/2014/main" val="1058460410"/>
                    </a:ext>
                  </a:extLst>
                </a:gridCol>
                <a:gridCol w="1359964">
                  <a:extLst>
                    <a:ext uri="{9D8B030D-6E8A-4147-A177-3AD203B41FA5}">
                      <a16:colId xmlns:a16="http://schemas.microsoft.com/office/drawing/2014/main" val="2118598019"/>
                    </a:ext>
                  </a:extLst>
                </a:gridCol>
              </a:tblGrid>
              <a:tr h="0">
                <a:tc>
                  <a:txBody>
                    <a:bodyPr/>
                    <a:lstStyle/>
                    <a:p>
                      <a:pPr algn="ctr"/>
                      <a:r>
                        <a:rPr lang="en-US" dirty="0"/>
                        <a:t>Name</a:t>
                      </a:r>
                    </a:p>
                  </a:txBody>
                  <a:tcPr/>
                </a:tc>
                <a:tc>
                  <a:txBody>
                    <a:bodyPr/>
                    <a:lstStyle/>
                    <a:p>
                      <a:pPr algn="ctr"/>
                      <a:r>
                        <a:rPr lang="en-US" dirty="0"/>
                        <a:t>Value</a:t>
                      </a:r>
                    </a:p>
                  </a:txBody>
                  <a:tcPr/>
                </a:tc>
                <a:extLst>
                  <a:ext uri="{0D108BD9-81ED-4DB2-BD59-A6C34878D82A}">
                    <a16:rowId xmlns:a16="http://schemas.microsoft.com/office/drawing/2014/main" val="3020458961"/>
                  </a:ext>
                </a:extLst>
              </a:tr>
              <a:tr h="0">
                <a:tc>
                  <a:txBody>
                    <a:bodyPr/>
                    <a:lstStyle/>
                    <a:p>
                      <a:pPr algn="ctr"/>
                      <a:r>
                        <a:rPr lang="en-US" dirty="0">
                          <a:solidFill>
                            <a:srgbClr val="0070C0"/>
                          </a:solidFill>
                        </a:rPr>
                        <a:t>w</a:t>
                      </a:r>
                    </a:p>
                  </a:txBody>
                  <a:tcPr/>
                </a:tc>
                <a:tc>
                  <a:txBody>
                    <a:bodyPr/>
                    <a:lstStyle/>
                    <a:p>
                      <a:pPr algn="ctr"/>
                      <a:r>
                        <a:rPr lang="en-US" dirty="0">
                          <a:solidFill>
                            <a:srgbClr val="0070C0"/>
                          </a:solidFill>
                        </a:rPr>
                        <a:t>100</a:t>
                      </a:r>
                    </a:p>
                  </a:txBody>
                  <a:tcPr/>
                </a:tc>
                <a:extLst>
                  <a:ext uri="{0D108BD9-81ED-4DB2-BD59-A6C34878D82A}">
                    <a16:rowId xmlns:a16="http://schemas.microsoft.com/office/drawing/2014/main" val="897179641"/>
                  </a:ext>
                </a:extLst>
              </a:tr>
            </a:tbl>
          </a:graphicData>
        </a:graphic>
      </p:graphicFrame>
      <p:sp>
        <p:nvSpPr>
          <p:cNvPr id="16" name="Rectangle 15">
            <a:extLst>
              <a:ext uri="{FF2B5EF4-FFF2-40B4-BE49-F238E27FC236}">
                <a16:creationId xmlns:a16="http://schemas.microsoft.com/office/drawing/2014/main" id="{C5060827-5089-4FEE-8BBB-CB6C7F716B88}"/>
              </a:ext>
            </a:extLst>
          </p:cNvPr>
          <p:cNvSpPr/>
          <p:nvPr/>
        </p:nvSpPr>
        <p:spPr>
          <a:xfrm>
            <a:off x="7257077" y="3466164"/>
            <a:ext cx="220894" cy="10337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43" name="Rectangle 42">
            <a:extLst>
              <a:ext uri="{FF2B5EF4-FFF2-40B4-BE49-F238E27FC236}">
                <a16:creationId xmlns:a16="http://schemas.microsoft.com/office/drawing/2014/main" id="{6ACAFF09-FF53-40BB-9707-25628F08EB7D}"/>
              </a:ext>
            </a:extLst>
          </p:cNvPr>
          <p:cNvSpPr/>
          <p:nvPr/>
        </p:nvSpPr>
        <p:spPr>
          <a:xfrm>
            <a:off x="7545517" y="4450318"/>
            <a:ext cx="255356" cy="13197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065CD1C4-79AE-412D-BC6F-6F2116687DD1}"/>
              </a:ext>
            </a:extLst>
          </p:cNvPr>
          <p:cNvCxnSpPr>
            <a:cxnSpLocks/>
            <a:stCxn id="16" idx="1"/>
          </p:cNvCxnSpPr>
          <p:nvPr/>
        </p:nvCxnSpPr>
        <p:spPr>
          <a:xfrm rot="10800000" flipV="1">
            <a:off x="4846507" y="3517851"/>
            <a:ext cx="2410571" cy="5545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92F19A12-2D8F-4F01-BE0B-04C0CB9525F6}"/>
              </a:ext>
            </a:extLst>
          </p:cNvPr>
          <p:cNvCxnSpPr>
            <a:cxnSpLocks/>
            <a:stCxn id="43" idx="1"/>
          </p:cNvCxnSpPr>
          <p:nvPr/>
        </p:nvCxnSpPr>
        <p:spPr>
          <a:xfrm rot="10800000">
            <a:off x="4863039" y="4079137"/>
            <a:ext cx="2682478" cy="437168"/>
          </a:xfrm>
          <a:prstGeom prst="bentConnector3">
            <a:avLst>
              <a:gd name="adj1" fmla="val 5568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6D26419-76C2-4795-AF4A-EB8398A894CD}"/>
              </a:ext>
            </a:extLst>
          </p:cNvPr>
          <p:cNvSpPr/>
          <p:nvPr/>
        </p:nvSpPr>
        <p:spPr>
          <a:xfrm>
            <a:off x="7723978" y="3933457"/>
            <a:ext cx="889118" cy="190587"/>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 name="Rectangle 51">
            <a:extLst>
              <a:ext uri="{FF2B5EF4-FFF2-40B4-BE49-F238E27FC236}">
                <a16:creationId xmlns:a16="http://schemas.microsoft.com/office/drawing/2014/main" id="{B4EE3676-71FB-4201-A966-6636E20CD2BF}"/>
              </a:ext>
            </a:extLst>
          </p:cNvPr>
          <p:cNvSpPr/>
          <p:nvPr/>
        </p:nvSpPr>
        <p:spPr>
          <a:xfrm>
            <a:off x="8540494" y="4182580"/>
            <a:ext cx="889118" cy="18675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7" name="Connector: Elbow 46">
            <a:extLst>
              <a:ext uri="{FF2B5EF4-FFF2-40B4-BE49-F238E27FC236}">
                <a16:creationId xmlns:a16="http://schemas.microsoft.com/office/drawing/2014/main" id="{732F2E8F-2649-4FF4-8FEC-B6156EB2EDCF}"/>
              </a:ext>
            </a:extLst>
          </p:cNvPr>
          <p:cNvCxnSpPr>
            <a:cxnSpLocks/>
            <a:stCxn id="35" idx="1"/>
          </p:cNvCxnSpPr>
          <p:nvPr/>
        </p:nvCxnSpPr>
        <p:spPr>
          <a:xfrm rot="10800000" flipV="1">
            <a:off x="4889080" y="4028750"/>
            <a:ext cx="2834899" cy="1302583"/>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Connector: Elbow 48">
            <a:extLst>
              <a:ext uri="{FF2B5EF4-FFF2-40B4-BE49-F238E27FC236}">
                <a16:creationId xmlns:a16="http://schemas.microsoft.com/office/drawing/2014/main" id="{ECE00A07-ADAB-4791-BDE3-C7472EACB027}"/>
              </a:ext>
            </a:extLst>
          </p:cNvPr>
          <p:cNvCxnSpPr>
            <a:cxnSpLocks/>
            <a:stCxn id="52" idx="1"/>
          </p:cNvCxnSpPr>
          <p:nvPr/>
        </p:nvCxnSpPr>
        <p:spPr>
          <a:xfrm rot="10800000" flipV="1">
            <a:off x="4889080" y="4275958"/>
            <a:ext cx="3651415" cy="1055375"/>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Tree>
    <p:extLst>
      <p:ext uri="{BB962C8B-B14F-4D97-AF65-F5344CB8AC3E}">
        <p14:creationId xmlns:p14="http://schemas.microsoft.com/office/powerpoint/2010/main" val="33202415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arn(inVertical)">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ircle(in)">
                                      <p:cBhvr>
                                        <p:cTn id="21" dur="2000"/>
                                        <p:tgtEl>
                                          <p:spTgt spid="27"/>
                                        </p:tgtEl>
                                      </p:cBhvr>
                                    </p:animEffect>
                                  </p:childTnLst>
                                </p:cTn>
                              </p:par>
                              <p:par>
                                <p:cTn id="22" presetID="6" presetClass="entr" presetSubtype="16"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in)">
                                      <p:cBhvr>
                                        <p:cTn id="24" dur="20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arn(inVertical)">
                                      <p:cBhvr>
                                        <p:cTn id="43" dur="500"/>
                                        <p:tgtEl>
                                          <p:spTgt spid="5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circle(in)">
                                      <p:cBhvr>
                                        <p:cTn id="51" dur="2000"/>
                                        <p:tgtEl>
                                          <p:spTgt spid="47"/>
                                        </p:tgtEl>
                                      </p:cBhvr>
                                    </p:animEffect>
                                  </p:childTnLst>
                                </p:cTn>
                              </p:par>
                              <p:par>
                                <p:cTn id="52" presetID="6"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circle(in)">
                                      <p:cBhvr>
                                        <p:cTn id="54" dur="20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7"/>
                                        </p:tgtEl>
                                      </p:cBhvr>
                                    </p:animEffect>
                                    <p:set>
                                      <p:cBhvr>
                                        <p:cTn id="65" dur="1" fill="hold">
                                          <p:stCondLst>
                                            <p:cond delay="499"/>
                                          </p:stCondLst>
                                        </p:cTn>
                                        <p:tgtEl>
                                          <p:spTgt spid="4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9"/>
                                        </p:tgtEl>
                                      </p:cBhvr>
                                    </p:animEffect>
                                    <p:set>
                                      <p:cBhvr>
                                        <p:cTn id="68" dur="1" fill="hold">
                                          <p:stCondLst>
                                            <p:cond delay="499"/>
                                          </p:stCondLst>
                                        </p:cTn>
                                        <p:tgtEl>
                                          <p:spTgt spid="49"/>
                                        </p:tgtEl>
                                        <p:attrNameLst>
                                          <p:attrName>style.visibility</p:attrName>
                                        </p:attrNameLst>
                                      </p:cBhvr>
                                      <p:to>
                                        <p:strVal val="hidden"/>
                                      </p:to>
                                    </p:set>
                                  </p:childTnLst>
                                </p:cTn>
                              </p:par>
                              <p:par>
                                <p:cTn id="69" presetID="6" presetClass="entr" presetSubtype="16"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circle(in)">
                                      <p:cBhvr>
                                        <p:cTn id="71" dur="2000"/>
                                        <p:tgtEl>
                                          <p:spTgt spid="26"/>
                                        </p:tgtEl>
                                      </p:cBhvr>
                                    </p:animEffect>
                                  </p:childTnLst>
                                </p:cTn>
                              </p:par>
                              <p:par>
                                <p:cTn id="72" presetID="10" presetClass="exit" presetSubtype="0" fill="hold" grpId="1"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6"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circle(in)">
                                      <p:cBhvr>
                                        <p:cTn id="77" dur="2000"/>
                                        <p:tgtEl>
                                          <p:spTgt spid="34"/>
                                        </p:tgtEl>
                                      </p:cBhvr>
                                    </p:animEffect>
                                  </p:childTnLst>
                                </p:cTn>
                              </p:par>
                              <p:par>
                                <p:cTn id="78" presetID="10" presetClass="exit" presetSubtype="0" fill="hold" grpId="1" nodeType="withEffect">
                                  <p:stCondLst>
                                    <p:cond delay="0"/>
                                  </p:stCondLst>
                                  <p:childTnLst>
                                    <p:animEffect transition="out" filter="fade">
                                      <p:cBhvr>
                                        <p:cTn id="79" dur="500"/>
                                        <p:tgtEl>
                                          <p:spTgt spid="34"/>
                                        </p:tgtEl>
                                      </p:cBhvr>
                                    </p:animEffect>
                                    <p:set>
                                      <p:cBhvr>
                                        <p:cTn id="8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p:bldP spid="26" grpId="1"/>
      <p:bldP spid="34" grpId="0"/>
      <p:bldP spid="34" grpId="1"/>
      <p:bldP spid="16" grpId="0" animBg="1"/>
      <p:bldP spid="16" grpId="1" animBg="1"/>
      <p:bldP spid="43" grpId="0" animBg="1"/>
      <p:bldP spid="43" grpId="1" animBg="1"/>
      <p:bldP spid="35" grpId="0" animBg="1"/>
      <p:bldP spid="35" grpId="1" animBg="1"/>
      <p:bldP spid="52" grpId="0" animBg="1"/>
      <p:bldP spid="5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3CF690A8-61F7-4242-90AA-A8DD54A996F6}"/>
              </a:ext>
            </a:extLst>
          </p:cNvPr>
          <p:cNvGraphicFramePr>
            <a:graphicFrameLocks noGrp="1"/>
          </p:cNvGraphicFramePr>
          <p:nvPr>
            <p:extLst>
              <p:ext uri="{D42A27DB-BD31-4B8C-83A1-F6EECF244321}">
                <p14:modId xmlns:p14="http://schemas.microsoft.com/office/powerpoint/2010/main" val="189596534"/>
              </p:ext>
            </p:extLst>
          </p:nvPr>
        </p:nvGraphicFramePr>
        <p:xfrm>
          <a:off x="2390775" y="1610563"/>
          <a:ext cx="8127999" cy="2118360"/>
        </p:xfrm>
        <a:graphic>
          <a:graphicData uri="http://schemas.openxmlformats.org/drawingml/2006/table">
            <a:tbl>
              <a:tblPr firstRow="1" bandRow="1">
                <a:tableStyleId>{00A15C55-8517-42AA-B614-E9B94910E393}</a:tableStyleId>
              </a:tblPr>
              <a:tblGrid>
                <a:gridCol w="1244600">
                  <a:extLst>
                    <a:ext uri="{9D8B030D-6E8A-4147-A177-3AD203B41FA5}">
                      <a16:colId xmlns:a16="http://schemas.microsoft.com/office/drawing/2014/main" val="4182238129"/>
                    </a:ext>
                  </a:extLst>
                </a:gridCol>
                <a:gridCol w="2162175">
                  <a:extLst>
                    <a:ext uri="{9D8B030D-6E8A-4147-A177-3AD203B41FA5}">
                      <a16:colId xmlns:a16="http://schemas.microsoft.com/office/drawing/2014/main" val="641793221"/>
                    </a:ext>
                  </a:extLst>
                </a:gridCol>
                <a:gridCol w="2295525">
                  <a:extLst>
                    <a:ext uri="{9D8B030D-6E8A-4147-A177-3AD203B41FA5}">
                      <a16:colId xmlns:a16="http://schemas.microsoft.com/office/drawing/2014/main" val="1156143402"/>
                    </a:ext>
                  </a:extLst>
                </a:gridCol>
                <a:gridCol w="2425699">
                  <a:extLst>
                    <a:ext uri="{9D8B030D-6E8A-4147-A177-3AD203B41FA5}">
                      <a16:colId xmlns:a16="http://schemas.microsoft.com/office/drawing/2014/main" val="420569831"/>
                    </a:ext>
                  </a:extLst>
                </a:gridCol>
              </a:tblGrid>
              <a:tr h="370840">
                <a:tc>
                  <a:txBody>
                    <a:bodyPr/>
                    <a:lstStyle/>
                    <a:p>
                      <a:pPr algn="l"/>
                      <a:endParaRPr lang="en-US" dirty="0"/>
                    </a:p>
                  </a:txBody>
                  <a:tcPr/>
                </a:tc>
                <a:tc>
                  <a:txBody>
                    <a:bodyPr/>
                    <a:lstStyle/>
                    <a:p>
                      <a:pPr algn="ctr"/>
                      <a:r>
                        <a:rPr lang="en-US" dirty="0"/>
                        <a:t>var</a:t>
                      </a:r>
                    </a:p>
                  </a:txBody>
                  <a:tcPr/>
                </a:tc>
                <a:tc>
                  <a:txBody>
                    <a:bodyPr/>
                    <a:lstStyle/>
                    <a:p>
                      <a:pPr algn="ctr"/>
                      <a:r>
                        <a:rPr lang="en-US" dirty="0"/>
                        <a:t>let</a:t>
                      </a:r>
                    </a:p>
                  </a:txBody>
                  <a:tcPr/>
                </a:tc>
                <a:tc>
                  <a:txBody>
                    <a:bodyPr/>
                    <a:lstStyle/>
                    <a:p>
                      <a:pPr algn="ctr"/>
                      <a:r>
                        <a:rPr lang="en-US" dirty="0"/>
                        <a:t>const</a:t>
                      </a:r>
                    </a:p>
                  </a:txBody>
                  <a:tcPr/>
                </a:tc>
                <a:extLst>
                  <a:ext uri="{0D108BD9-81ED-4DB2-BD59-A6C34878D82A}">
                    <a16:rowId xmlns:a16="http://schemas.microsoft.com/office/drawing/2014/main" val="3456884694"/>
                  </a:ext>
                </a:extLst>
              </a:tr>
              <a:tr h="370840">
                <a:tc>
                  <a:txBody>
                    <a:bodyPr/>
                    <a:lstStyle/>
                    <a:p>
                      <a:pPr algn="l"/>
                      <a:r>
                        <a:rPr lang="en-US" dirty="0"/>
                        <a:t>Khai </a:t>
                      </a:r>
                      <a:r>
                        <a:rPr lang="en-US" dirty="0" err="1"/>
                        <a:t>báo</a:t>
                      </a:r>
                      <a:endParaRPr lang="en-US" dirty="0"/>
                    </a:p>
                  </a:txBody>
                  <a:tcPr/>
                </a:tc>
                <a:tc>
                  <a:txBody>
                    <a:bodyPr/>
                    <a:lstStyle/>
                    <a:p>
                      <a:pPr algn="l"/>
                      <a:r>
                        <a:rPr lang="en-US" dirty="0"/>
                        <a:t>Cho </a:t>
                      </a:r>
                      <a:r>
                        <a:rPr lang="en-US" dirty="0" err="1"/>
                        <a:t>khai</a:t>
                      </a:r>
                      <a:r>
                        <a:rPr lang="en-US" dirty="0"/>
                        <a:t> </a:t>
                      </a:r>
                      <a:r>
                        <a:rPr lang="en-US" dirty="0" err="1"/>
                        <a:t>báo</a:t>
                      </a:r>
                      <a:r>
                        <a:rPr lang="en-US" dirty="0"/>
                        <a:t> </a:t>
                      </a:r>
                      <a:r>
                        <a:rPr lang="en-US" dirty="0" err="1"/>
                        <a:t>lại</a:t>
                      </a:r>
                      <a:endParaRPr lang="en-US" dirty="0"/>
                    </a:p>
                  </a:txBody>
                  <a:tcPr/>
                </a:tc>
                <a:tc>
                  <a:txBody>
                    <a:bodyPr/>
                    <a:lstStyle/>
                    <a:p>
                      <a:pPr algn="l"/>
                      <a:r>
                        <a:rPr lang="en-US" dirty="0" err="1"/>
                        <a:t>Không</a:t>
                      </a:r>
                      <a:r>
                        <a:rPr lang="en-US" dirty="0"/>
                        <a:t> </a:t>
                      </a:r>
                      <a:r>
                        <a:rPr lang="en-US" dirty="0" err="1"/>
                        <a:t>khai</a:t>
                      </a:r>
                      <a:r>
                        <a:rPr lang="en-US" dirty="0"/>
                        <a:t> </a:t>
                      </a:r>
                      <a:r>
                        <a:rPr lang="en-US" dirty="0" err="1"/>
                        <a:t>báo</a:t>
                      </a:r>
                      <a:r>
                        <a:rPr lang="en-US" dirty="0"/>
                        <a:t> </a:t>
                      </a:r>
                      <a:r>
                        <a:rPr lang="en-US" dirty="0" err="1"/>
                        <a:t>lại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Không</a:t>
                      </a:r>
                      <a:r>
                        <a:rPr lang="en-US" dirty="0"/>
                        <a:t> </a:t>
                      </a:r>
                      <a:r>
                        <a:rPr lang="en-US" dirty="0" err="1"/>
                        <a:t>khai</a:t>
                      </a:r>
                      <a:r>
                        <a:rPr lang="en-US" dirty="0"/>
                        <a:t> </a:t>
                      </a:r>
                      <a:r>
                        <a:rPr lang="en-US" dirty="0" err="1"/>
                        <a:t>báo</a:t>
                      </a:r>
                      <a:r>
                        <a:rPr lang="en-US" dirty="0"/>
                        <a:t> </a:t>
                      </a:r>
                      <a:r>
                        <a:rPr lang="en-US" dirty="0" err="1"/>
                        <a:t>lại</a:t>
                      </a:r>
                      <a:endParaRPr lang="en-US" dirty="0"/>
                    </a:p>
                  </a:txBody>
                  <a:tcPr/>
                </a:tc>
                <a:extLst>
                  <a:ext uri="{0D108BD9-81ED-4DB2-BD59-A6C34878D82A}">
                    <a16:rowId xmlns:a16="http://schemas.microsoft.com/office/drawing/2014/main" val="2654805157"/>
                  </a:ext>
                </a:extLst>
              </a:tr>
              <a:tr h="224473">
                <a:tc>
                  <a:txBody>
                    <a:bodyPr/>
                    <a:lstStyle/>
                    <a:p>
                      <a:pPr algn="l"/>
                      <a:r>
                        <a:rPr lang="en-US" dirty="0" err="1"/>
                        <a:t>Gán</a:t>
                      </a:r>
                      <a:r>
                        <a:rPr lang="en-US" dirty="0"/>
                        <a:t> </a:t>
                      </a:r>
                      <a:r>
                        <a:rPr lang="en-US" dirty="0" err="1"/>
                        <a:t>giá</a:t>
                      </a:r>
                      <a:r>
                        <a:rPr lang="en-US" dirty="0"/>
                        <a:t> </a:t>
                      </a:r>
                      <a:r>
                        <a:rPr lang="en-US" dirty="0" err="1"/>
                        <a:t>trị</a:t>
                      </a:r>
                      <a:endParaRPr lang="en-US" dirty="0"/>
                    </a:p>
                  </a:txBody>
                  <a:tcPr/>
                </a:tc>
                <a:tc>
                  <a:txBody>
                    <a:bodyPr/>
                    <a:lstStyle/>
                    <a:p>
                      <a:pPr algn="l"/>
                      <a:r>
                        <a:rPr lang="en-US" dirty="0"/>
                        <a:t>Cho </a:t>
                      </a:r>
                      <a:r>
                        <a:rPr lang="en-US" dirty="0" err="1"/>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 </a:t>
                      </a:r>
                      <a:r>
                        <a:rPr lang="en-US" dirty="0" err="1"/>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Không</a:t>
                      </a:r>
                      <a:r>
                        <a:rPr lang="en-US" dirty="0"/>
                        <a:t> </a:t>
                      </a:r>
                      <a:r>
                        <a:rPr lang="en-US" dirty="0" err="1"/>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extLst>
                  <a:ext uri="{0D108BD9-81ED-4DB2-BD59-A6C34878D82A}">
                    <a16:rowId xmlns:a16="http://schemas.microsoft.com/office/drawing/2014/main" val="382298696"/>
                  </a:ext>
                </a:extLst>
              </a:tr>
              <a:tr h="370840">
                <a:tc>
                  <a:txBody>
                    <a:bodyPr/>
                    <a:lstStyle/>
                    <a:p>
                      <a:pPr algn="l"/>
                      <a:r>
                        <a:rPr lang="en-US" dirty="0"/>
                        <a:t>Hoisting</a:t>
                      </a:r>
                    </a:p>
                  </a:txBody>
                  <a:tcPr/>
                </a:tc>
                <a:tc>
                  <a:txBody>
                    <a:bodyPr/>
                    <a:lstStyle/>
                    <a:p>
                      <a:pPr algn="l"/>
                      <a:r>
                        <a:rPr lang="en-US" dirty="0"/>
                        <a:t>Khai </a:t>
                      </a:r>
                      <a:r>
                        <a:rPr lang="en-US" dirty="0" err="1"/>
                        <a:t>báo</a:t>
                      </a:r>
                      <a:r>
                        <a:rPr lang="en-US" dirty="0"/>
                        <a:t> di </a:t>
                      </a:r>
                      <a:r>
                        <a:rPr lang="en-US" dirty="0" err="1"/>
                        <a:t>chuyển</a:t>
                      </a:r>
                      <a:r>
                        <a:rPr lang="en-US" dirty="0"/>
                        <a:t> </a:t>
                      </a:r>
                      <a:r>
                        <a:rPr lang="en-US" dirty="0" err="1"/>
                        <a:t>lên</a:t>
                      </a:r>
                      <a:r>
                        <a:rPr lang="en-US" dirty="0"/>
                        <a:t> </a:t>
                      </a:r>
                      <a:r>
                        <a:rPr lang="en-US" dirty="0" err="1"/>
                        <a:t>đầu</a:t>
                      </a:r>
                      <a:endParaRPr lang="en-US" dirty="0"/>
                    </a:p>
                  </a:txBody>
                  <a:tcPr/>
                </a:tc>
                <a:tc>
                  <a:txBody>
                    <a:bodyPr/>
                    <a:lstStyle/>
                    <a:p>
                      <a:pPr algn="l"/>
                      <a:r>
                        <a:rPr lang="en-US" dirty="0"/>
                        <a:t>Khai </a:t>
                      </a:r>
                      <a:r>
                        <a:rPr lang="en-US" dirty="0" err="1"/>
                        <a:t>báo</a:t>
                      </a:r>
                      <a:r>
                        <a:rPr lang="en-US" dirty="0"/>
                        <a:t> </a:t>
                      </a:r>
                      <a:r>
                        <a:rPr lang="en-US" dirty="0" err="1"/>
                        <a:t>vẫn</a:t>
                      </a:r>
                      <a:r>
                        <a:rPr lang="en-US" dirty="0"/>
                        <a:t> ở </a:t>
                      </a:r>
                      <a:r>
                        <a:rPr lang="en-US" dirty="0" err="1"/>
                        <a:t>vị</a:t>
                      </a:r>
                      <a:r>
                        <a:rPr lang="en-US" dirty="0"/>
                        <a:t> </a:t>
                      </a:r>
                      <a:r>
                        <a:rPr lang="en-US" dirty="0" err="1"/>
                        <a:t>trí</a:t>
                      </a:r>
                      <a:r>
                        <a:rPr lang="en-US" dirty="0"/>
                        <a:t> </a:t>
                      </a:r>
                      <a:r>
                        <a:rPr lang="en-US" dirty="0" err="1"/>
                        <a:t>nh</a:t>
                      </a:r>
                      <a:r>
                        <a:rPr lang="vi-VN" dirty="0"/>
                        <a:t>ư</a:t>
                      </a:r>
                      <a:r>
                        <a:rPr lang="en-US" dirty="0"/>
                        <a:t> </a:t>
                      </a:r>
                      <a:r>
                        <a:rPr lang="en-US" dirty="0" err="1"/>
                        <a:t>trong</a:t>
                      </a:r>
                      <a:r>
                        <a:rPr lang="en-US" dirty="0"/>
                        <a:t> 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Khai </a:t>
                      </a:r>
                      <a:r>
                        <a:rPr lang="en-US" dirty="0" err="1"/>
                        <a:t>báo</a:t>
                      </a:r>
                      <a:r>
                        <a:rPr lang="en-US" dirty="0"/>
                        <a:t> </a:t>
                      </a:r>
                      <a:r>
                        <a:rPr lang="en-US" dirty="0" err="1"/>
                        <a:t>vẫn</a:t>
                      </a:r>
                      <a:r>
                        <a:rPr lang="en-US" dirty="0"/>
                        <a:t> ở </a:t>
                      </a:r>
                      <a:r>
                        <a:rPr lang="en-US" dirty="0" err="1"/>
                        <a:t>vị</a:t>
                      </a:r>
                      <a:r>
                        <a:rPr lang="en-US" dirty="0"/>
                        <a:t> </a:t>
                      </a:r>
                      <a:r>
                        <a:rPr lang="en-US" dirty="0" err="1"/>
                        <a:t>trí</a:t>
                      </a:r>
                      <a:r>
                        <a:rPr lang="en-US" dirty="0"/>
                        <a:t> </a:t>
                      </a:r>
                      <a:r>
                        <a:rPr lang="en-US" dirty="0" err="1"/>
                        <a:t>nh</a:t>
                      </a:r>
                      <a:r>
                        <a:rPr lang="vi-VN" dirty="0"/>
                        <a:t>ư</a:t>
                      </a:r>
                      <a:r>
                        <a:rPr lang="en-US" dirty="0"/>
                        <a:t> </a:t>
                      </a:r>
                      <a:r>
                        <a:rPr lang="en-US" dirty="0" err="1"/>
                        <a:t>trong</a:t>
                      </a:r>
                      <a:r>
                        <a:rPr lang="en-US" dirty="0"/>
                        <a:t> code</a:t>
                      </a:r>
                    </a:p>
                  </a:txBody>
                  <a:tcPr/>
                </a:tc>
                <a:extLst>
                  <a:ext uri="{0D108BD9-81ED-4DB2-BD59-A6C34878D82A}">
                    <a16:rowId xmlns:a16="http://schemas.microsoft.com/office/drawing/2014/main" val="610295254"/>
                  </a:ext>
                </a:extLst>
              </a:tr>
              <a:tr h="370840">
                <a:tc>
                  <a:txBody>
                    <a:bodyPr/>
                    <a:lstStyle/>
                    <a:p>
                      <a:pPr algn="l"/>
                      <a:r>
                        <a:rPr lang="en-US" dirty="0"/>
                        <a:t>Scope</a:t>
                      </a:r>
                    </a:p>
                  </a:txBody>
                  <a:tcPr/>
                </a:tc>
                <a:tc>
                  <a:txBody>
                    <a:bodyPr/>
                    <a:lstStyle/>
                    <a:p>
                      <a:pPr algn="l"/>
                      <a:r>
                        <a:rPr lang="en-US" dirty="0"/>
                        <a:t>Function Scope</a:t>
                      </a:r>
                    </a:p>
                  </a:txBody>
                  <a:tcPr/>
                </a:tc>
                <a:tc>
                  <a:txBody>
                    <a:bodyPr/>
                    <a:lstStyle/>
                    <a:p>
                      <a:pPr algn="l"/>
                      <a:r>
                        <a:rPr lang="en-US" dirty="0"/>
                        <a:t>Block Scope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Block Scope</a:t>
                      </a:r>
                    </a:p>
                  </a:txBody>
                  <a:tcPr/>
                </a:tc>
                <a:extLst>
                  <a:ext uri="{0D108BD9-81ED-4DB2-BD59-A6C34878D82A}">
                    <a16:rowId xmlns:a16="http://schemas.microsoft.com/office/drawing/2014/main" val="294915476"/>
                  </a:ext>
                </a:extLst>
              </a:tr>
            </a:tbl>
          </a:graphicData>
        </a:graphic>
      </p:graphicFrame>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904221" y="455917"/>
            <a:ext cx="6551719" cy="1077218"/>
          </a:xfrm>
          <a:prstGeom prst="rect">
            <a:avLst/>
          </a:prstGeom>
          <a:noFill/>
        </p:spPr>
        <p:txBody>
          <a:bodyPr wrap="square" rtlCol="0">
            <a:spAutoFit/>
          </a:bodyPr>
          <a:lstStyle/>
          <a:p>
            <a:pPr lvl="0" algn="ctr"/>
            <a:r>
              <a:rPr lang="en-US" sz="3200" dirty="0" err="1">
                <a:solidFill>
                  <a:prstClr val="black">
                    <a:lumMod val="50000"/>
                    <a:lumOff val="50000"/>
                  </a:prstClr>
                </a:solidFill>
              </a:rPr>
              <a:t>Tại</a:t>
            </a:r>
            <a:r>
              <a:rPr lang="en-US" sz="3200" dirty="0">
                <a:solidFill>
                  <a:prstClr val="black">
                    <a:lumMod val="50000"/>
                    <a:lumOff val="50000"/>
                  </a:prstClr>
                </a:solidFill>
              </a:rPr>
              <a:t> </a:t>
            </a:r>
            <a:r>
              <a:rPr lang="en-US" sz="3200" dirty="0" err="1">
                <a:solidFill>
                  <a:prstClr val="black">
                    <a:lumMod val="50000"/>
                    <a:lumOff val="50000"/>
                  </a:prstClr>
                </a:solidFill>
              </a:rPr>
              <a:t>sao</a:t>
            </a:r>
            <a:r>
              <a:rPr lang="en-US" sz="3200" dirty="0">
                <a:solidFill>
                  <a:prstClr val="black">
                    <a:lumMod val="50000"/>
                    <a:lumOff val="50000"/>
                  </a:prstClr>
                </a:solidFill>
              </a:rPr>
              <a:t> ES6 </a:t>
            </a:r>
            <a:r>
              <a:rPr lang="en-US" sz="3200" dirty="0" err="1">
                <a:solidFill>
                  <a:prstClr val="black">
                    <a:lumMod val="50000"/>
                    <a:lumOff val="50000"/>
                  </a:prstClr>
                </a:solidFill>
              </a:rPr>
              <a:t>tạo</a:t>
            </a:r>
            <a:r>
              <a:rPr lang="en-US" sz="3200" dirty="0">
                <a:solidFill>
                  <a:prstClr val="black">
                    <a:lumMod val="50000"/>
                    <a:lumOff val="50000"/>
                  </a:prstClr>
                </a:solidFill>
              </a:rPr>
              <a:t> </a:t>
            </a:r>
            <a:r>
              <a:rPr lang="en-US" sz="3200" dirty="0" err="1">
                <a:solidFill>
                  <a:prstClr val="black">
                    <a:lumMod val="50000"/>
                    <a:lumOff val="50000"/>
                  </a:prstClr>
                </a:solidFill>
              </a:rPr>
              <a:t>thêm</a:t>
            </a:r>
            <a:r>
              <a:rPr lang="en-US" sz="3200" dirty="0">
                <a:solidFill>
                  <a:prstClr val="black">
                    <a:lumMod val="50000"/>
                    <a:lumOff val="50000"/>
                  </a:prstClr>
                </a:solidFill>
              </a:rPr>
              <a:t> </a:t>
            </a:r>
            <a:r>
              <a:rPr lang="en-US" sz="3200" dirty="0" err="1">
                <a:solidFill>
                  <a:prstClr val="black">
                    <a:lumMod val="50000"/>
                    <a:lumOff val="50000"/>
                  </a:prstClr>
                </a:solidFill>
              </a:rPr>
              <a:t>cách</a:t>
            </a:r>
            <a:r>
              <a:rPr lang="en-US" sz="3200" dirty="0">
                <a:solidFill>
                  <a:prstClr val="black">
                    <a:lumMod val="50000"/>
                    <a:lumOff val="50000"/>
                  </a:prstClr>
                </a:solidFill>
              </a:rPr>
              <a:t> </a:t>
            </a:r>
            <a:r>
              <a:rPr lang="en-US" sz="3200" dirty="0" err="1">
                <a:solidFill>
                  <a:prstClr val="black">
                    <a:lumMod val="50000"/>
                    <a:lumOff val="50000"/>
                  </a:prstClr>
                </a:solidFill>
              </a:rPr>
              <a:t>khai</a:t>
            </a:r>
            <a:r>
              <a:rPr lang="en-US" sz="3200" dirty="0">
                <a:solidFill>
                  <a:prstClr val="black">
                    <a:lumMod val="50000"/>
                    <a:lumOff val="50000"/>
                  </a:prstClr>
                </a:solidFill>
              </a:rPr>
              <a:t> </a:t>
            </a:r>
            <a:r>
              <a:rPr lang="en-US" sz="3200" dirty="0" err="1">
                <a:solidFill>
                  <a:prstClr val="black">
                    <a:lumMod val="50000"/>
                    <a:lumOff val="50000"/>
                  </a:prstClr>
                </a:solidFill>
              </a:rPr>
              <a:t>báo</a:t>
            </a:r>
            <a:r>
              <a:rPr lang="en-US" sz="3200" dirty="0">
                <a:solidFill>
                  <a:prstClr val="black">
                    <a:lumMod val="50000"/>
                    <a:lumOff val="50000"/>
                  </a:prstClr>
                </a:solidFill>
              </a:rPr>
              <a:t> </a:t>
            </a:r>
            <a:r>
              <a:rPr lang="en-US" sz="3200" dirty="0" err="1">
                <a:solidFill>
                  <a:prstClr val="black">
                    <a:lumMod val="50000"/>
                    <a:lumOff val="50000"/>
                  </a:prstClr>
                </a:solidFill>
              </a:rPr>
              <a:t>biến</a:t>
            </a:r>
            <a:r>
              <a:rPr lang="en-US" sz="3200" dirty="0">
                <a:solidFill>
                  <a:prstClr val="black">
                    <a:lumMod val="50000"/>
                    <a:lumOff val="50000"/>
                  </a:prstClr>
                </a:solidFill>
              </a:rPr>
              <a:t> </a:t>
            </a:r>
            <a:r>
              <a:rPr lang="en-US" sz="3200" dirty="0" err="1">
                <a:solidFill>
                  <a:prstClr val="black">
                    <a:lumMod val="50000"/>
                    <a:lumOff val="50000"/>
                  </a:prstClr>
                </a:solidFill>
              </a:rPr>
              <a:t>mới</a:t>
            </a:r>
            <a:r>
              <a:rPr lang="en-US" sz="3200" dirty="0">
                <a:solidFill>
                  <a:prstClr val="black">
                    <a:lumMod val="50000"/>
                    <a:lumOff val="50000"/>
                  </a:prstClr>
                </a:solidFill>
              </a:rPr>
              <a:t>?</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4E00F865-F90D-4883-9C10-77B94FD3F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2" y="4479640"/>
            <a:ext cx="2557083" cy="2283110"/>
          </a:xfrm>
          <a:prstGeom prst="rect">
            <a:avLst/>
          </a:prstGeom>
        </p:spPr>
      </p:pic>
      <p:sp>
        <p:nvSpPr>
          <p:cNvPr id="17" name="TextBox 16">
            <a:extLst>
              <a:ext uri="{FF2B5EF4-FFF2-40B4-BE49-F238E27FC236}">
                <a16:creationId xmlns:a16="http://schemas.microsoft.com/office/drawing/2014/main" id="{16029B2A-7B83-427A-B46B-5C81CBD51C48}"/>
              </a:ext>
            </a:extLst>
          </p:cNvPr>
          <p:cNvSpPr txBox="1"/>
          <p:nvPr/>
        </p:nvSpPr>
        <p:spPr>
          <a:xfrm>
            <a:off x="2390775" y="3977411"/>
            <a:ext cx="8127999" cy="32205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dirty="0">
                <a:solidFill>
                  <a:schemeClr val="tx1">
                    <a:lumMod val="50000"/>
                    <a:lumOff val="50000"/>
                  </a:schemeClr>
                </a:solidFill>
              </a:rPr>
              <a:t>Dùng var khi cần chạy trên hệ thống không hỗ trợ ES6.</a:t>
            </a:r>
          </a:p>
          <a:p>
            <a:pPr marL="342900" indent="-342900">
              <a:lnSpc>
                <a:spcPct val="150000"/>
              </a:lnSpc>
              <a:buFont typeface="Arial" panose="020B0604020202020204" pitchFamily="34" charset="0"/>
              <a:buChar char="•"/>
            </a:pPr>
            <a:r>
              <a:rPr lang="vi-VN" dirty="0">
                <a:solidFill>
                  <a:schemeClr val="tx1">
                    <a:lumMod val="50000"/>
                    <a:lumOff val="50000"/>
                  </a:schemeClr>
                </a:solidFill>
              </a:rPr>
              <a:t>Let tốt hơn var vì nó </a:t>
            </a:r>
            <a:r>
              <a:rPr lang="en-US" dirty="0" err="1">
                <a:solidFill>
                  <a:schemeClr val="tx1">
                    <a:lumMod val="50000"/>
                    <a:lumOff val="50000"/>
                  </a:schemeClr>
                </a:solidFill>
              </a:rPr>
              <a:t>giới</a:t>
            </a:r>
            <a:r>
              <a:rPr lang="en-US" dirty="0">
                <a:solidFill>
                  <a:schemeClr val="tx1">
                    <a:lumMod val="50000"/>
                    <a:lumOff val="50000"/>
                  </a:schemeClr>
                </a:solidFill>
              </a:rPr>
              <a:t> </a:t>
            </a:r>
            <a:r>
              <a:rPr lang="en-US" dirty="0" err="1">
                <a:solidFill>
                  <a:schemeClr val="tx1">
                    <a:lumMod val="50000"/>
                    <a:lumOff val="50000"/>
                  </a:schemeClr>
                </a:solidFill>
              </a:rPr>
              <a:t>hạn</a:t>
            </a:r>
            <a:r>
              <a:rPr lang="en-US" dirty="0">
                <a:solidFill>
                  <a:schemeClr val="tx1">
                    <a:lumMod val="50000"/>
                    <a:lumOff val="50000"/>
                  </a:schemeClr>
                </a:solidFill>
              </a:rPr>
              <a:t> scope </a:t>
            </a:r>
            <a:r>
              <a:rPr lang="en-US" dirty="0" err="1">
                <a:solidFill>
                  <a:schemeClr val="tx1">
                    <a:lumMod val="50000"/>
                    <a:lumOff val="50000"/>
                  </a:schemeClr>
                </a:solidFill>
              </a:rPr>
              <a:t>và</a:t>
            </a:r>
            <a:r>
              <a:rPr lang="en-US" dirty="0">
                <a:solidFill>
                  <a:schemeClr val="tx1">
                    <a:lumMod val="50000"/>
                    <a:lumOff val="50000"/>
                  </a:schemeClr>
                </a:solidFill>
              </a:rPr>
              <a:t> </a:t>
            </a:r>
            <a:r>
              <a:rPr lang="en-US" dirty="0" err="1">
                <a:solidFill>
                  <a:schemeClr val="tx1">
                    <a:lumMod val="50000"/>
                    <a:lumOff val="50000"/>
                  </a:schemeClr>
                </a:solidFill>
              </a:rPr>
              <a:t>không</a:t>
            </a:r>
            <a:r>
              <a:rPr lang="en-US" dirty="0">
                <a:solidFill>
                  <a:schemeClr val="tx1">
                    <a:lumMod val="50000"/>
                    <a:lumOff val="50000"/>
                  </a:schemeClr>
                </a:solidFill>
              </a:rPr>
              <a:t> </a:t>
            </a:r>
            <a:r>
              <a:rPr lang="en-US" dirty="0" err="1">
                <a:solidFill>
                  <a:schemeClr val="tx1">
                    <a:lumMod val="50000"/>
                    <a:lumOff val="50000"/>
                  </a:schemeClr>
                </a:solidFill>
              </a:rPr>
              <a:t>cho</a:t>
            </a:r>
            <a:r>
              <a:rPr lang="en-US" dirty="0">
                <a:solidFill>
                  <a:schemeClr val="tx1">
                    <a:lumMod val="50000"/>
                    <a:lumOff val="50000"/>
                  </a:schemeClr>
                </a:solidFill>
              </a:rPr>
              <a:t> </a:t>
            </a:r>
            <a:r>
              <a:rPr lang="en-US" dirty="0" err="1">
                <a:solidFill>
                  <a:schemeClr val="tx1">
                    <a:lumMod val="50000"/>
                    <a:lumOff val="50000"/>
                  </a:schemeClr>
                </a:solidFill>
              </a:rPr>
              <a:t>khai</a:t>
            </a:r>
            <a:r>
              <a:rPr lang="en-US" dirty="0">
                <a:solidFill>
                  <a:schemeClr val="tx1">
                    <a:lumMod val="50000"/>
                    <a:lumOff val="50000"/>
                  </a:schemeClr>
                </a:solidFill>
              </a:rPr>
              <a:t> </a:t>
            </a:r>
            <a:r>
              <a:rPr lang="en-US" dirty="0" err="1">
                <a:solidFill>
                  <a:schemeClr val="tx1">
                    <a:lumMod val="50000"/>
                    <a:lumOff val="50000"/>
                  </a:schemeClr>
                </a:solidFill>
              </a:rPr>
              <a:t>báo</a:t>
            </a:r>
            <a:r>
              <a:rPr lang="en-US" dirty="0">
                <a:solidFill>
                  <a:schemeClr val="tx1">
                    <a:lumMod val="50000"/>
                    <a:lumOff val="50000"/>
                  </a:schemeClr>
                </a:solidFill>
              </a:rPr>
              <a:t> </a:t>
            </a:r>
            <a:r>
              <a:rPr lang="en-US" dirty="0" err="1">
                <a:solidFill>
                  <a:schemeClr val="tx1">
                    <a:lumMod val="50000"/>
                    <a:lumOff val="50000"/>
                  </a:schemeClr>
                </a:solidFill>
              </a:rPr>
              <a:t>trùng</a:t>
            </a:r>
            <a:r>
              <a:rPr lang="vi-VN" dirty="0">
                <a:solidFill>
                  <a:schemeClr val="tx1">
                    <a:lumMod val="50000"/>
                    <a:lumOff val="50000"/>
                  </a:schemeClr>
                </a:solidFill>
              </a:rPr>
              <a:t>. Có thể biến tất cả khai báo var thành let mà không có bất kỳ thay đổi ngữ nghĩa nào.</a:t>
            </a:r>
          </a:p>
          <a:p>
            <a:pPr marL="342900" indent="-342900">
              <a:lnSpc>
                <a:spcPct val="150000"/>
              </a:lnSpc>
              <a:buFont typeface="Arial" panose="020B0604020202020204" pitchFamily="34" charset="0"/>
              <a:buChar char="•"/>
            </a:pPr>
            <a:r>
              <a:rPr lang="vi-VN" dirty="0">
                <a:solidFill>
                  <a:schemeClr val="tx1">
                    <a:lumMod val="50000"/>
                    <a:lumOff val="50000"/>
                  </a:schemeClr>
                </a:solidFill>
              </a:rPr>
              <a:t>Const được đánh giá là tốt hơn so với let. Mỗi const có thể được thay thế bằng một biến let, sử dụng const có thể </a:t>
            </a:r>
            <a:r>
              <a:rPr lang="en-US" dirty="0" err="1">
                <a:solidFill>
                  <a:schemeClr val="tx1">
                    <a:lumMod val="50000"/>
                    <a:lumOff val="50000"/>
                  </a:schemeClr>
                </a:solidFill>
              </a:rPr>
              <a:t>tránh</a:t>
            </a:r>
            <a:r>
              <a:rPr lang="en-US" dirty="0">
                <a:solidFill>
                  <a:schemeClr val="tx1">
                    <a:lumMod val="50000"/>
                    <a:lumOff val="50000"/>
                  </a:schemeClr>
                </a:solidFill>
              </a:rPr>
              <a:t> </a:t>
            </a:r>
            <a:r>
              <a:rPr lang="en-US" dirty="0" err="1">
                <a:solidFill>
                  <a:schemeClr val="tx1">
                    <a:lumMod val="50000"/>
                    <a:lumOff val="50000"/>
                  </a:schemeClr>
                </a:solidFill>
              </a:rPr>
              <a:t>bị</a:t>
            </a:r>
            <a:r>
              <a:rPr lang="en-US" dirty="0">
                <a:solidFill>
                  <a:schemeClr val="tx1">
                    <a:lumMod val="50000"/>
                    <a:lumOff val="50000"/>
                  </a:schemeClr>
                </a:solidFill>
              </a:rPr>
              <a:t> </a:t>
            </a:r>
            <a:r>
              <a:rPr lang="en-US" dirty="0" err="1">
                <a:solidFill>
                  <a:schemeClr val="tx1">
                    <a:lumMod val="50000"/>
                    <a:lumOff val="50000"/>
                  </a:schemeClr>
                </a:solidFill>
              </a:rPr>
              <a:t>khai</a:t>
            </a:r>
            <a:r>
              <a:rPr lang="en-US" dirty="0">
                <a:solidFill>
                  <a:schemeClr val="tx1">
                    <a:lumMod val="50000"/>
                    <a:lumOff val="50000"/>
                  </a:schemeClr>
                </a:solidFill>
              </a:rPr>
              <a:t> </a:t>
            </a:r>
            <a:r>
              <a:rPr lang="en-US" dirty="0" err="1">
                <a:solidFill>
                  <a:schemeClr val="tx1">
                    <a:lumMod val="50000"/>
                    <a:lumOff val="50000"/>
                  </a:schemeClr>
                </a:solidFill>
              </a:rPr>
              <a:t>báo</a:t>
            </a:r>
            <a:r>
              <a:rPr lang="en-US" dirty="0">
                <a:solidFill>
                  <a:schemeClr val="tx1">
                    <a:lumMod val="50000"/>
                    <a:lumOff val="50000"/>
                  </a:schemeClr>
                </a:solidFill>
              </a:rPr>
              <a:t> </a:t>
            </a:r>
            <a:r>
              <a:rPr lang="en-US" dirty="0" err="1">
                <a:solidFill>
                  <a:schemeClr val="tx1">
                    <a:lumMod val="50000"/>
                    <a:lumOff val="50000"/>
                  </a:schemeClr>
                </a:solidFill>
              </a:rPr>
              <a:t>và</a:t>
            </a:r>
            <a:r>
              <a:rPr lang="en-US" dirty="0">
                <a:solidFill>
                  <a:schemeClr val="tx1">
                    <a:lumMod val="50000"/>
                    <a:lumOff val="50000"/>
                  </a:schemeClr>
                </a:solidFill>
              </a:rPr>
              <a:t> </a:t>
            </a:r>
            <a:r>
              <a:rPr lang="en-US" dirty="0" err="1">
                <a:solidFill>
                  <a:schemeClr val="tx1">
                    <a:lumMod val="50000"/>
                    <a:lumOff val="50000"/>
                  </a:schemeClr>
                </a:solidFill>
              </a:rPr>
              <a:t>gán</a:t>
            </a:r>
            <a:r>
              <a:rPr lang="en-US" dirty="0">
                <a:solidFill>
                  <a:schemeClr val="tx1">
                    <a:lumMod val="50000"/>
                    <a:lumOff val="50000"/>
                  </a:schemeClr>
                </a:solidFill>
              </a:rPr>
              <a:t> </a:t>
            </a:r>
            <a:r>
              <a:rPr lang="en-US" dirty="0" err="1">
                <a:solidFill>
                  <a:schemeClr val="tx1">
                    <a:lumMod val="50000"/>
                    <a:lumOff val="50000"/>
                  </a:schemeClr>
                </a:solidFill>
              </a:rPr>
              <a:t>lại</a:t>
            </a:r>
            <a:r>
              <a:rPr lang="en-US" dirty="0">
                <a:solidFill>
                  <a:schemeClr val="tx1">
                    <a:lumMod val="50000"/>
                    <a:lumOff val="50000"/>
                  </a:schemeClr>
                </a:solidFill>
              </a:rPr>
              <a:t> </a:t>
            </a:r>
            <a:r>
              <a:rPr lang="en-US" dirty="0" err="1">
                <a:solidFill>
                  <a:schemeClr val="tx1">
                    <a:lumMod val="50000"/>
                    <a:lumOff val="50000"/>
                  </a:schemeClr>
                </a:solidFill>
              </a:rPr>
              <a:t>giá</a:t>
            </a:r>
            <a:r>
              <a:rPr lang="en-US" dirty="0">
                <a:solidFill>
                  <a:schemeClr val="tx1">
                    <a:lumMod val="50000"/>
                    <a:lumOff val="50000"/>
                  </a:schemeClr>
                </a:solidFill>
              </a:rPr>
              <a:t> </a:t>
            </a:r>
            <a:r>
              <a:rPr lang="en-US" dirty="0" err="1">
                <a:solidFill>
                  <a:schemeClr val="tx1">
                    <a:lumMod val="50000"/>
                    <a:lumOff val="50000"/>
                  </a:schemeClr>
                </a:solidFill>
              </a:rPr>
              <a:t>trị</a:t>
            </a:r>
            <a:r>
              <a:rPr lang="vi-VN" dirty="0">
                <a:solidFill>
                  <a:schemeClr val="tx1">
                    <a:lumMod val="50000"/>
                    <a:lumOff val="50000"/>
                  </a:schemeClr>
                </a:solidFill>
              </a:rPr>
              <a:t>.</a:t>
            </a:r>
            <a:endParaRPr lang="en-US" dirty="0">
              <a:solidFill>
                <a:schemeClr val="tx1">
                  <a:lumMod val="50000"/>
                  <a:lumOff val="50000"/>
                </a:schemeClr>
              </a:solidFill>
            </a:endParaRPr>
          </a:p>
          <a:p>
            <a:pPr lvl="0">
              <a:lnSpc>
                <a:spcPct val="150000"/>
              </a:lnSpc>
            </a:pPr>
            <a:endParaRPr lang="en-US" sz="2400" dirty="0">
              <a:solidFill>
                <a:prstClr val="black">
                  <a:lumMod val="50000"/>
                  <a:lumOff val="50000"/>
                </a:prstClr>
              </a:solidFill>
            </a:endParaRPr>
          </a:p>
          <a:p>
            <a:pPr lvl="0">
              <a:lnSpc>
                <a:spcPct val="150000"/>
              </a:lnSpc>
            </a:pPr>
            <a:endParaRPr lang="en-US" sz="2400" b="1" dirty="0">
              <a:solidFill>
                <a:prstClr val="black">
                  <a:lumMod val="50000"/>
                  <a:lumOff val="50000"/>
                </a:prstClr>
              </a:solidFill>
            </a:endParaRPr>
          </a:p>
        </p:txBody>
      </p:sp>
    </p:spTree>
    <p:extLst>
      <p:ext uri="{BB962C8B-B14F-4D97-AF65-F5344CB8AC3E}">
        <p14:creationId xmlns:p14="http://schemas.microsoft.com/office/powerpoint/2010/main" val="1976528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4011400"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Arrow Function</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03</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8920876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714366" y="1472470"/>
            <a:ext cx="9704498" cy="391305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solidFill>
                  <a:prstClr val="black">
                    <a:lumMod val="50000"/>
                    <a:lumOff val="50000"/>
                  </a:prstClr>
                </a:solidFill>
              </a:rPr>
              <a:t>Function </a:t>
            </a:r>
            <a:r>
              <a:rPr lang="en-US" sz="2400" dirty="0" err="1">
                <a:solidFill>
                  <a:prstClr val="black">
                    <a:lumMod val="50000"/>
                    <a:lumOff val="50000"/>
                  </a:prstClr>
                </a:solidFill>
              </a:rPr>
              <a:t>trong</a:t>
            </a:r>
            <a:r>
              <a:rPr lang="en-US" sz="2400" dirty="0">
                <a:solidFill>
                  <a:prstClr val="black">
                    <a:lumMod val="50000"/>
                    <a:lumOff val="50000"/>
                  </a:prstClr>
                </a:solidFill>
              </a:rPr>
              <a:t> </a:t>
            </a:r>
            <a:r>
              <a:rPr lang="en-US" sz="2400" dirty="0" err="1">
                <a:solidFill>
                  <a:prstClr val="black">
                    <a:lumMod val="50000"/>
                    <a:lumOff val="50000"/>
                  </a:prstClr>
                </a:solidFill>
              </a:rPr>
              <a:t>Javascript</a:t>
            </a:r>
            <a:r>
              <a:rPr lang="en-US" sz="2400" dirty="0">
                <a:solidFill>
                  <a:prstClr val="black">
                    <a:lumMod val="50000"/>
                    <a:lumOff val="50000"/>
                  </a:prstClr>
                </a:solidFill>
              </a:rPr>
              <a:t> </a:t>
            </a:r>
            <a:r>
              <a:rPr lang="en-US" sz="2400" dirty="0" err="1">
                <a:solidFill>
                  <a:prstClr val="black">
                    <a:lumMod val="50000"/>
                    <a:lumOff val="50000"/>
                  </a:prstClr>
                </a:solidFill>
              </a:rPr>
              <a:t>có</a:t>
            </a:r>
            <a:r>
              <a:rPr lang="en-US" sz="2400" dirty="0">
                <a:solidFill>
                  <a:prstClr val="black">
                    <a:lumMod val="50000"/>
                    <a:lumOff val="50000"/>
                  </a:prstClr>
                </a:solidFill>
              </a:rPr>
              <a:t> 2 </a:t>
            </a:r>
            <a:r>
              <a:rPr lang="en-US" sz="2400" dirty="0" err="1">
                <a:solidFill>
                  <a:prstClr val="black">
                    <a:lumMod val="50000"/>
                    <a:lumOff val="50000"/>
                  </a:prstClr>
                </a:solidFill>
              </a:rPr>
              <a:t>cách</a:t>
            </a:r>
            <a:r>
              <a:rPr lang="en-US" sz="2400" dirty="0">
                <a:solidFill>
                  <a:prstClr val="black">
                    <a:lumMod val="50000"/>
                    <a:lumOff val="50000"/>
                  </a:prstClr>
                </a:solidFill>
              </a:rPr>
              <a:t>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a:t>
            </a:r>
          </a:p>
          <a:p>
            <a:pPr marL="800100" lvl="1" indent="-342900">
              <a:lnSpc>
                <a:spcPct val="150000"/>
              </a:lnSpc>
              <a:buFont typeface="Arial" panose="020B0604020202020204" pitchFamily="34" charset="0"/>
              <a:buChar char="•"/>
            </a:pPr>
            <a:r>
              <a:rPr lang="en-US" sz="2400" dirty="0">
                <a:solidFill>
                  <a:prstClr val="black">
                    <a:lumMod val="50000"/>
                    <a:lumOff val="50000"/>
                  </a:prstClr>
                </a:solidFill>
              </a:rPr>
              <a:t>F</a:t>
            </a:r>
            <a:r>
              <a:rPr lang="vi-VN" sz="2400" dirty="0">
                <a:solidFill>
                  <a:prstClr val="black">
                    <a:lumMod val="50000"/>
                    <a:lumOff val="50000"/>
                  </a:prstClr>
                </a:solidFill>
              </a:rPr>
              <a:t>unction declarations khai báo bắt đầu là function operator, sau đó gán cho nó một cái tên:</a:t>
            </a:r>
            <a:endParaRPr lang="en-US" sz="2400" dirty="0">
              <a:solidFill>
                <a:prstClr val="black">
                  <a:lumMod val="50000"/>
                  <a:lumOff val="50000"/>
                </a:prstClr>
              </a:solidFill>
            </a:endParaRPr>
          </a:p>
          <a:p>
            <a:pPr marL="800100" lvl="1"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800100" lvl="1"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800100" lvl="1" indent="-342900">
              <a:lnSpc>
                <a:spcPct val="150000"/>
              </a:lnSpc>
              <a:buFont typeface="Arial" panose="020B0604020202020204" pitchFamily="34" charset="0"/>
              <a:buChar char="•"/>
            </a:pPr>
            <a:r>
              <a:rPr lang="en-US" sz="2400" dirty="0">
                <a:solidFill>
                  <a:prstClr val="black">
                    <a:lumMod val="50000"/>
                    <a:lumOff val="50000"/>
                  </a:prstClr>
                </a:solidFill>
              </a:rPr>
              <a:t>F</a:t>
            </a:r>
            <a:r>
              <a:rPr lang="vi-VN" sz="2400" dirty="0">
                <a:solidFill>
                  <a:prstClr val="black">
                    <a:lumMod val="50000"/>
                    <a:lumOff val="50000"/>
                  </a:prstClr>
                </a:solidFill>
              </a:rPr>
              <a:t>unction expressions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a:t>
            </a:r>
            <a:r>
              <a:rPr lang="en-US" sz="2400" dirty="0" err="1">
                <a:solidFill>
                  <a:prstClr val="black">
                    <a:lumMod val="50000"/>
                    <a:lumOff val="50000"/>
                  </a:prstClr>
                </a:solidFill>
              </a:rPr>
              <a:t>bằng</a:t>
            </a:r>
            <a:r>
              <a:rPr lang="en-US" sz="2400" dirty="0">
                <a:solidFill>
                  <a:prstClr val="black">
                    <a:lumMod val="50000"/>
                    <a:lumOff val="50000"/>
                  </a:prstClr>
                </a:solidFill>
              </a:rPr>
              <a:t> </a:t>
            </a:r>
            <a:r>
              <a:rPr lang="en-US" sz="2400" dirty="0" err="1">
                <a:solidFill>
                  <a:prstClr val="black">
                    <a:lumMod val="50000"/>
                    <a:lumOff val="50000"/>
                  </a:prstClr>
                </a:solidFill>
              </a:rPr>
              <a:t>cách</a:t>
            </a:r>
            <a:r>
              <a:rPr lang="vi-VN" sz="2400" dirty="0">
                <a:solidFill>
                  <a:prstClr val="black">
                    <a:lumMod val="50000"/>
                    <a:lumOff val="50000"/>
                  </a:prstClr>
                </a:solidFill>
              </a:rPr>
              <a:t> tạo một variable sau đó gán cho nó với một anonymous function:</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40" y="546466"/>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Khai </a:t>
            </a:r>
            <a:r>
              <a:rPr lang="en-US" sz="3200" dirty="0" err="1">
                <a:solidFill>
                  <a:prstClr val="black">
                    <a:lumMod val="50000"/>
                    <a:lumOff val="50000"/>
                  </a:prstClr>
                </a:solidFill>
              </a:rPr>
              <a:t>báo</a:t>
            </a:r>
            <a:r>
              <a:rPr lang="en-US" sz="3200" dirty="0">
                <a:solidFill>
                  <a:prstClr val="black">
                    <a:lumMod val="50000"/>
                    <a:lumOff val="50000"/>
                  </a:prstClr>
                </a:solidFill>
              </a:rPr>
              <a:t> function</a:t>
            </a:r>
          </a:p>
        </p:txBody>
      </p:sp>
      <p:pic>
        <p:nvPicPr>
          <p:cNvPr id="2" name="Picture 1">
            <a:extLst>
              <a:ext uri="{FF2B5EF4-FFF2-40B4-BE49-F238E27FC236}">
                <a16:creationId xmlns:a16="http://schemas.microsoft.com/office/drawing/2014/main" id="{98098E37-905F-472F-B389-5F6CEB5128F1}"/>
              </a:ext>
            </a:extLst>
          </p:cNvPr>
          <p:cNvPicPr>
            <a:picLocks noChangeAspect="1"/>
          </p:cNvPicPr>
          <p:nvPr/>
        </p:nvPicPr>
        <p:blipFill>
          <a:blip r:embed="rId3"/>
          <a:stretch>
            <a:fillRect/>
          </a:stretch>
        </p:blipFill>
        <p:spPr>
          <a:xfrm>
            <a:off x="4505322" y="3360772"/>
            <a:ext cx="3181350" cy="1000125"/>
          </a:xfrm>
          <a:prstGeom prst="rect">
            <a:avLst/>
          </a:prstGeom>
        </p:spPr>
      </p:pic>
      <p:pic>
        <p:nvPicPr>
          <p:cNvPr id="4" name="Picture 3">
            <a:extLst>
              <a:ext uri="{FF2B5EF4-FFF2-40B4-BE49-F238E27FC236}">
                <a16:creationId xmlns:a16="http://schemas.microsoft.com/office/drawing/2014/main" id="{353F613F-8356-4B08-9C2A-8A4B2F45E4D0}"/>
              </a:ext>
            </a:extLst>
          </p:cNvPr>
          <p:cNvPicPr>
            <a:picLocks noChangeAspect="1"/>
          </p:cNvPicPr>
          <p:nvPr/>
        </p:nvPicPr>
        <p:blipFill>
          <a:blip r:embed="rId4"/>
          <a:stretch>
            <a:fillRect/>
          </a:stretch>
        </p:blipFill>
        <p:spPr>
          <a:xfrm>
            <a:off x="4405311" y="5464975"/>
            <a:ext cx="3381375" cy="100012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154188" y="2556669"/>
            <a:ext cx="3883619" cy="1106277"/>
          </a:xfrm>
          <a:prstGeom prst="rect">
            <a:avLst/>
          </a:prstGeom>
        </p:spPr>
      </p:pic>
    </p:spTree>
    <p:extLst>
      <p:ext uri="{BB962C8B-B14F-4D97-AF65-F5344CB8AC3E}">
        <p14:creationId xmlns:p14="http://schemas.microsoft.com/office/powerpoint/2010/main" val="1844367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6E716B-9D41-4A9D-B894-DEFEDA4272AA}"/>
              </a:ext>
            </a:extLst>
          </p:cNvPr>
          <p:cNvSpPr>
            <a:spLocks noGrp="1"/>
          </p:cNvSpPr>
          <p:nvPr>
            <p:ph type="sldNum" sz="quarter" idx="12"/>
          </p:nvPr>
        </p:nvSpPr>
        <p:spPr/>
        <p:txBody>
          <a:bodyPr/>
          <a:lstStyle/>
          <a:p>
            <a:fld id="{C05E74F7-3300-457A-B626-DF17756E4C0D}" type="slidenum">
              <a:rPr lang="en-US" smtClean="0"/>
              <a:pPr/>
              <a:t>19</a:t>
            </a:fld>
            <a:endParaRPr lang="en-US" dirty="0"/>
          </a:p>
        </p:txBody>
      </p:sp>
      <p:pic>
        <p:nvPicPr>
          <p:cNvPr id="15" name="Picture Placeholder 14">
            <a:extLst>
              <a:ext uri="{FF2B5EF4-FFF2-40B4-BE49-F238E27FC236}">
                <a16:creationId xmlns:a16="http://schemas.microsoft.com/office/drawing/2014/main" id="{01E524EB-B639-4EAC-A688-64A5B06796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0" y="-9331"/>
            <a:ext cx="5934269" cy="2500603"/>
          </a:xfrm>
        </p:spPr>
      </p:pic>
      <p:sp>
        <p:nvSpPr>
          <p:cNvPr id="4" name="TextBox 3">
            <a:extLst>
              <a:ext uri="{FF2B5EF4-FFF2-40B4-BE49-F238E27FC236}">
                <a16:creationId xmlns:a16="http://schemas.microsoft.com/office/drawing/2014/main" id="{69A81622-BE20-49D7-A88B-2D81C49AC0CE}"/>
              </a:ext>
            </a:extLst>
          </p:cNvPr>
          <p:cNvSpPr txBox="1"/>
          <p:nvPr/>
        </p:nvSpPr>
        <p:spPr>
          <a:xfrm>
            <a:off x="5934269" y="850280"/>
            <a:ext cx="5726719" cy="584775"/>
          </a:xfrm>
          <a:prstGeom prst="rect">
            <a:avLst/>
          </a:prstGeom>
          <a:noFill/>
        </p:spPr>
        <p:txBody>
          <a:bodyPr wrap="square" rtlCol="0">
            <a:spAutoFit/>
          </a:bodyPr>
          <a:lstStyle/>
          <a:p>
            <a:pPr lvl="0" algn="ctr"/>
            <a:r>
              <a:rPr lang="en-US" sz="3200">
                <a:solidFill>
                  <a:prstClr val="black">
                    <a:lumMod val="50000"/>
                    <a:lumOff val="50000"/>
                  </a:prstClr>
                </a:solidFill>
              </a:rPr>
              <a:t>Arrow Function</a:t>
            </a:r>
            <a:endParaRPr lang="en-US" sz="3200" dirty="0">
              <a:solidFill>
                <a:prstClr val="black">
                  <a:lumMod val="50000"/>
                  <a:lumOff val="50000"/>
                </a:prstClr>
              </a:solidFill>
              <a:latin typeface="Montserrat Semibold"/>
            </a:endParaRPr>
          </a:p>
        </p:txBody>
      </p:sp>
      <p:pic>
        <p:nvPicPr>
          <p:cNvPr id="6" name="Picture 5" descr="A close up of a logo&#10;&#10;Description automatically generated">
            <a:extLst>
              <a:ext uri="{FF2B5EF4-FFF2-40B4-BE49-F238E27FC236}">
                <a16:creationId xmlns:a16="http://schemas.microsoft.com/office/drawing/2014/main" id="{1E5311C5-69EB-4A57-B1D2-F48099FB046A}"/>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154190" y="2514809"/>
            <a:ext cx="3883619" cy="1106277"/>
          </a:xfrm>
          <a:prstGeom prst="rect">
            <a:avLst/>
          </a:prstGeom>
        </p:spPr>
      </p:pic>
      <p:sp>
        <p:nvSpPr>
          <p:cNvPr id="11" name="TextBox 10">
            <a:extLst>
              <a:ext uri="{FF2B5EF4-FFF2-40B4-BE49-F238E27FC236}">
                <a16:creationId xmlns:a16="http://schemas.microsoft.com/office/drawing/2014/main" id="{52049658-BF4C-4B02-87FB-AE3D32CF2EC8}"/>
              </a:ext>
            </a:extLst>
          </p:cNvPr>
          <p:cNvSpPr txBox="1"/>
          <p:nvPr/>
        </p:nvSpPr>
        <p:spPr>
          <a:xfrm>
            <a:off x="5493820" y="1777824"/>
            <a:ext cx="6432053"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i="0" u="none" strike="noStrike" kern="1200" cap="none" spc="0" normalizeH="0" baseline="0" noProof="0">
                <a:ln>
                  <a:noFill/>
                </a:ln>
                <a:solidFill>
                  <a:prstClr val="black">
                    <a:lumMod val="50000"/>
                    <a:lumOff val="50000"/>
                  </a:prstClr>
                </a:solidFill>
                <a:effectLst/>
                <a:uLnTx/>
                <a:uFillTx/>
                <a:latin typeface="Montserrat Thin"/>
                <a:ea typeface="+mn-ea"/>
                <a:cs typeface="+mn-cs"/>
              </a:rPr>
              <a:t>Trong ES6, bên cạnh cách khai báo hàm bằng từ khóa "function" thì chúng ta có thể lượt bỏ từ khóa "function" và thay bằng dấu mũi tên " =&gt;" </a:t>
            </a:r>
            <a:endParaRPr kumimoji="0" lang="vi-VN" sz="2400"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pic>
        <p:nvPicPr>
          <p:cNvPr id="12" name="Picture 11" descr="A picture containing photo, food&#10;&#10;Description automatically generated">
            <a:extLst>
              <a:ext uri="{FF2B5EF4-FFF2-40B4-BE49-F238E27FC236}">
                <a16:creationId xmlns:a16="http://schemas.microsoft.com/office/drawing/2014/main" id="{0732189E-4435-45BD-A2C5-C82145DBD774}"/>
              </a:ext>
            </a:extLst>
          </p:cNvPr>
          <p:cNvPicPr>
            <a:picLocks noChangeAspect="1"/>
          </p:cNvPicPr>
          <p:nvPr/>
        </p:nvPicPr>
        <p:blipFill>
          <a:blip r:embed="rId4"/>
          <a:stretch>
            <a:fillRect/>
          </a:stretch>
        </p:blipFill>
        <p:spPr>
          <a:xfrm>
            <a:off x="1102615" y="4136398"/>
            <a:ext cx="3729038" cy="1121149"/>
          </a:xfrm>
          <a:prstGeom prst="rect">
            <a:avLst/>
          </a:prstGeom>
        </p:spPr>
      </p:pic>
      <p:pic>
        <p:nvPicPr>
          <p:cNvPr id="13" name="Picture 12" descr="A close up of a sign&#10;&#10;Description automatically generated">
            <a:extLst>
              <a:ext uri="{FF2B5EF4-FFF2-40B4-BE49-F238E27FC236}">
                <a16:creationId xmlns:a16="http://schemas.microsoft.com/office/drawing/2014/main" id="{6BCADF6C-BC66-4C42-814D-DBB318920563}"/>
              </a:ext>
            </a:extLst>
          </p:cNvPr>
          <p:cNvPicPr>
            <a:picLocks noChangeAspect="1"/>
          </p:cNvPicPr>
          <p:nvPr/>
        </p:nvPicPr>
        <p:blipFill>
          <a:blip r:embed="rId5"/>
          <a:stretch>
            <a:fillRect/>
          </a:stretch>
        </p:blipFill>
        <p:spPr>
          <a:xfrm>
            <a:off x="6933109" y="4136398"/>
            <a:ext cx="3729038" cy="1115305"/>
          </a:xfrm>
          <a:prstGeom prst="rect">
            <a:avLst/>
          </a:prstGeom>
        </p:spPr>
      </p:pic>
      <p:sp>
        <p:nvSpPr>
          <p:cNvPr id="10" name="Arrow: Right 9">
            <a:extLst>
              <a:ext uri="{FF2B5EF4-FFF2-40B4-BE49-F238E27FC236}">
                <a16:creationId xmlns:a16="http://schemas.microsoft.com/office/drawing/2014/main" id="{00031EB0-09AC-411A-B4C8-5969F6086902}"/>
              </a:ext>
            </a:extLst>
          </p:cNvPr>
          <p:cNvSpPr/>
          <p:nvPr/>
        </p:nvSpPr>
        <p:spPr>
          <a:xfrm>
            <a:off x="5493820" y="4460033"/>
            <a:ext cx="990956" cy="475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2625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4E608E8-C0B7-4E8A-93FB-45B8B4D96300}"/>
              </a:ext>
            </a:extLst>
          </p:cNvPr>
          <p:cNvSpPr txBox="1"/>
          <p:nvPr/>
        </p:nvSpPr>
        <p:spPr>
          <a:xfrm>
            <a:off x="1733090" y="1288271"/>
            <a:ext cx="4840268" cy="4836389"/>
          </a:xfrm>
          <a:prstGeom prst="rect">
            <a:avLst/>
          </a:prstGeom>
          <a:noFill/>
        </p:spPr>
        <p:txBody>
          <a:bodyPr wrap="square" rtlCol="0">
            <a:spAutoFit/>
          </a:bodyPr>
          <a:lstStyle/>
          <a:p>
            <a:pPr lvl="0">
              <a:lnSpc>
                <a:spcPct val="150000"/>
              </a:lnSpc>
            </a:pPr>
            <a:r>
              <a:rPr kumimoji="0" lang="en-US" sz="3200" b="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01</a:t>
            </a:r>
            <a:r>
              <a:rPr lang="en-US" sz="2400" dirty="0">
                <a:solidFill>
                  <a:prstClr val="black">
                    <a:lumMod val="50000"/>
                    <a:lumOff val="50000"/>
                  </a:prstClr>
                </a:solidFill>
              </a:rPr>
              <a:t>  ECMAScript ES6 </a:t>
            </a:r>
            <a:r>
              <a:rPr lang="en-US" sz="2400" dirty="0" err="1">
                <a:solidFill>
                  <a:prstClr val="black">
                    <a:lumMod val="50000"/>
                    <a:lumOff val="50000"/>
                  </a:prstClr>
                </a:solidFill>
              </a:rPr>
              <a:t>là</a:t>
            </a:r>
            <a:r>
              <a:rPr lang="en-US" sz="2400" dirty="0">
                <a:solidFill>
                  <a:prstClr val="black">
                    <a:lumMod val="50000"/>
                    <a:lumOff val="50000"/>
                  </a:prstClr>
                </a:solidFill>
              </a:rPr>
              <a:t> </a:t>
            </a:r>
            <a:r>
              <a:rPr lang="en-US" sz="2400" dirty="0" err="1">
                <a:solidFill>
                  <a:prstClr val="black">
                    <a:lumMod val="50000"/>
                    <a:lumOff val="50000"/>
                  </a:prstClr>
                </a:solidFill>
              </a:rPr>
              <a:t>gì</a:t>
            </a:r>
            <a:r>
              <a:rPr lang="en-US" sz="2400" dirty="0">
                <a:solidFill>
                  <a:prstClr val="black">
                    <a:lumMod val="50000"/>
                    <a:lumOff val="50000"/>
                  </a:prstClr>
                </a:solidFill>
              </a:rPr>
              <a:t>?</a:t>
            </a:r>
          </a:p>
          <a:p>
            <a:pPr lvl="0">
              <a:lnSpc>
                <a:spcPct val="150000"/>
              </a:lnSpc>
            </a:pPr>
            <a:r>
              <a:rPr kumimoji="0" lang="en-US" sz="3200" b="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02</a:t>
            </a:r>
            <a:r>
              <a:rPr lang="en-US" sz="2400" dirty="0">
                <a:solidFill>
                  <a:prstClr val="black">
                    <a:lumMod val="50000"/>
                    <a:lumOff val="50000"/>
                  </a:prstClr>
                </a:solidFill>
              </a:rPr>
              <a:t> </a:t>
            </a:r>
            <a:r>
              <a:rPr lang="en-US" sz="2400" dirty="0" err="1">
                <a:solidFill>
                  <a:prstClr val="black">
                    <a:lumMod val="50000"/>
                    <a:lumOff val="50000"/>
                  </a:prstClr>
                </a:solidFill>
              </a:rPr>
              <a:t>Cách</a:t>
            </a:r>
            <a:r>
              <a:rPr lang="en-US" sz="2400" dirty="0">
                <a:solidFill>
                  <a:prstClr val="black">
                    <a:lumMod val="50000"/>
                    <a:lumOff val="50000"/>
                  </a:prstClr>
                </a:solidFill>
              </a:rPr>
              <a:t>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a:t>
            </a:r>
            <a:r>
              <a:rPr lang="en-US" sz="2400" dirty="0" err="1">
                <a:solidFill>
                  <a:prstClr val="black">
                    <a:lumMod val="50000"/>
                    <a:lumOff val="50000"/>
                  </a:prstClr>
                </a:solidFill>
              </a:rPr>
              <a:t>trong</a:t>
            </a:r>
            <a:r>
              <a:rPr lang="en-US" sz="2400" dirty="0">
                <a:solidFill>
                  <a:prstClr val="black">
                    <a:lumMod val="50000"/>
                    <a:lumOff val="50000"/>
                  </a:prstClr>
                </a:solidFill>
              </a:rPr>
              <a:t> ES6</a:t>
            </a:r>
          </a:p>
          <a:p>
            <a:pPr>
              <a:lnSpc>
                <a:spcPct val="150000"/>
              </a:lnSpc>
            </a:pPr>
            <a:r>
              <a:rPr lang="en-US" sz="3200" dirty="0">
                <a:solidFill>
                  <a:prstClr val="black">
                    <a:lumMod val="50000"/>
                    <a:lumOff val="50000"/>
                  </a:prstClr>
                </a:solidFill>
              </a:rPr>
              <a:t>03</a:t>
            </a:r>
            <a:r>
              <a:rPr lang="en-US" sz="2400" dirty="0">
                <a:solidFill>
                  <a:prstClr val="black">
                    <a:lumMod val="50000"/>
                    <a:lumOff val="50000"/>
                  </a:prstClr>
                </a:solidFill>
              </a:rPr>
              <a:t> Arrow Function</a:t>
            </a:r>
          </a:p>
          <a:p>
            <a:pPr>
              <a:lnSpc>
                <a:spcPct val="150000"/>
              </a:lnSpc>
            </a:pPr>
            <a:r>
              <a:rPr lang="en-US" sz="3200" dirty="0">
                <a:solidFill>
                  <a:prstClr val="black">
                    <a:lumMod val="50000"/>
                    <a:lumOff val="50000"/>
                  </a:prstClr>
                </a:solidFill>
              </a:rPr>
              <a:t>04</a:t>
            </a:r>
            <a:r>
              <a:rPr lang="en-US" sz="2400" dirty="0">
                <a:solidFill>
                  <a:prstClr val="black">
                    <a:lumMod val="50000"/>
                    <a:lumOff val="50000"/>
                  </a:prstClr>
                </a:solidFill>
              </a:rPr>
              <a:t> Default Parameter Values</a:t>
            </a:r>
          </a:p>
          <a:p>
            <a:pPr>
              <a:lnSpc>
                <a:spcPct val="150000"/>
              </a:lnSpc>
            </a:pPr>
            <a:r>
              <a:rPr lang="en-US" sz="3200" dirty="0">
                <a:solidFill>
                  <a:prstClr val="black">
                    <a:lumMod val="50000"/>
                    <a:lumOff val="50000"/>
                  </a:prstClr>
                </a:solidFill>
              </a:rPr>
              <a:t>05 </a:t>
            </a:r>
            <a:r>
              <a:rPr lang="en-US" sz="2400" dirty="0">
                <a:solidFill>
                  <a:prstClr val="black">
                    <a:lumMod val="50000"/>
                    <a:lumOff val="50000"/>
                  </a:prstClr>
                </a:solidFill>
              </a:rPr>
              <a:t>Rest Parameter</a:t>
            </a:r>
          </a:p>
          <a:p>
            <a:pPr>
              <a:lnSpc>
                <a:spcPct val="150000"/>
              </a:lnSpc>
            </a:pPr>
            <a:endParaRPr lang="en-US" sz="2400" dirty="0">
              <a:solidFill>
                <a:prstClr val="black">
                  <a:lumMod val="50000"/>
                  <a:lumOff val="50000"/>
                </a:prstClr>
              </a:solidFill>
            </a:endParaRPr>
          </a:p>
          <a:p>
            <a:pPr lvl="0">
              <a:lnSpc>
                <a:spcPct val="150000"/>
              </a:lnSpc>
            </a:pPr>
            <a:endParaRPr lang="en-US" sz="2400" dirty="0">
              <a:solidFill>
                <a:prstClr val="black">
                  <a:lumMod val="50000"/>
                  <a:lumOff val="50000"/>
                </a:prstClr>
              </a:solidFill>
            </a:endParaRPr>
          </a:p>
        </p:txBody>
      </p:sp>
      <p:sp>
        <p:nvSpPr>
          <p:cNvPr id="3" name="TextBox 2">
            <a:extLst>
              <a:ext uri="{FF2B5EF4-FFF2-40B4-BE49-F238E27FC236}">
                <a16:creationId xmlns:a16="http://schemas.microsoft.com/office/drawing/2014/main" id="{D40F8E51-3985-4D87-8610-E5FAD58DE6CD}"/>
              </a:ext>
            </a:extLst>
          </p:cNvPr>
          <p:cNvSpPr txBox="1"/>
          <p:nvPr/>
        </p:nvSpPr>
        <p:spPr>
          <a:xfrm>
            <a:off x="962108" y="364475"/>
            <a:ext cx="32004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black">
                    <a:lumMod val="50000"/>
                    <a:lumOff val="50000"/>
                  </a:prstClr>
                </a:solidFill>
                <a:effectLst/>
                <a:uLnTx/>
                <a:uFillTx/>
                <a:latin typeface="Montserrat Semibold"/>
                <a:ea typeface="+mn-ea"/>
                <a:cs typeface="+mn-cs"/>
              </a:rPr>
              <a:t>Nội</a:t>
            </a:r>
            <a:r>
              <a:rPr kumimoji="0" lang="en-US" sz="3600" b="0" i="0" u="none" strike="noStrike" kern="1200" cap="none" spc="0" normalizeH="0" baseline="0" noProof="0" dirty="0">
                <a:ln>
                  <a:noFill/>
                </a:ln>
                <a:solidFill>
                  <a:prstClr val="black">
                    <a:lumMod val="50000"/>
                    <a:lumOff val="50000"/>
                  </a:prstClr>
                </a:solidFill>
                <a:effectLst/>
                <a:uLnTx/>
                <a:uFillTx/>
                <a:latin typeface="Montserrat Semibold"/>
                <a:ea typeface="+mn-ea"/>
                <a:cs typeface="+mn-cs"/>
              </a:rPr>
              <a:t> Dung</a:t>
            </a:r>
          </a:p>
        </p:txBody>
      </p:sp>
      <p:pic>
        <p:nvPicPr>
          <p:cNvPr id="8" name="Picture 7" descr="A close up of a logo&#10;&#10;Description automatically generated">
            <a:extLst>
              <a:ext uri="{FF2B5EF4-FFF2-40B4-BE49-F238E27FC236}">
                <a16:creationId xmlns:a16="http://schemas.microsoft.com/office/drawing/2014/main" id="{F0CA1ACD-F1C0-46FB-8ADB-EA860677B403}"/>
              </a:ext>
            </a:extLst>
          </p:cNvPr>
          <p:cNvPicPr>
            <a:picLocks noChangeAspect="1"/>
          </p:cNvPicPr>
          <p:nvPr/>
        </p:nvPicPr>
        <p:blipFill>
          <a:blip r:embed="rId2">
            <a:alphaModFix amt="8000"/>
            <a:extLst>
              <a:ext uri="{28A0092B-C50C-407E-A947-70E740481C1C}">
                <a14:useLocalDpi xmlns:a14="http://schemas.microsoft.com/office/drawing/2010/main" val="0"/>
              </a:ext>
            </a:extLst>
          </a:blip>
          <a:stretch>
            <a:fillRect/>
          </a:stretch>
        </p:blipFill>
        <p:spPr>
          <a:xfrm>
            <a:off x="4162508" y="2589693"/>
            <a:ext cx="3883619" cy="1106277"/>
          </a:xfrm>
          <a:prstGeom prst="rect">
            <a:avLst/>
          </a:prstGeom>
        </p:spPr>
      </p:pic>
      <p:sp>
        <p:nvSpPr>
          <p:cNvPr id="9" name="Freeform 7">
            <a:extLst>
              <a:ext uri="{FF2B5EF4-FFF2-40B4-BE49-F238E27FC236}">
                <a16:creationId xmlns:a16="http://schemas.microsoft.com/office/drawing/2014/main" id="{A929C9CB-56B4-45A1-902E-2F92FD92DB30}"/>
              </a:ext>
            </a:extLst>
          </p:cNvPr>
          <p:cNvSpPr>
            <a:spLocks/>
          </p:cNvSpPr>
          <p:nvPr/>
        </p:nvSpPr>
        <p:spPr bwMode="auto">
          <a:xfrm>
            <a:off x="1" y="3279775"/>
            <a:ext cx="685800" cy="3575050"/>
          </a:xfrm>
          <a:custGeom>
            <a:avLst/>
            <a:gdLst>
              <a:gd name="T0" fmla="*/ 1001 w 1083"/>
              <a:gd name="T1" fmla="*/ 2254 h 2254"/>
              <a:gd name="T2" fmla="*/ 0 w 1083"/>
              <a:gd name="T3" fmla="*/ 2254 h 2254"/>
              <a:gd name="T4" fmla="*/ 0 w 1083"/>
              <a:gd name="T5" fmla="*/ 0 h 2254"/>
              <a:gd name="T6" fmla="*/ 265 w 1083"/>
              <a:gd name="T7" fmla="*/ 424 h 2254"/>
              <a:gd name="T8" fmla="*/ 1028 w 1083"/>
              <a:gd name="T9" fmla="*/ 1498 h 2254"/>
              <a:gd name="T10" fmla="*/ 1001 w 1083"/>
              <a:gd name="T11" fmla="*/ 2254 h 2254"/>
            </a:gdLst>
            <a:ahLst/>
            <a:cxnLst>
              <a:cxn ang="0">
                <a:pos x="T0" y="T1"/>
              </a:cxn>
              <a:cxn ang="0">
                <a:pos x="T2" y="T3"/>
              </a:cxn>
              <a:cxn ang="0">
                <a:pos x="T4" y="T5"/>
              </a:cxn>
              <a:cxn ang="0">
                <a:pos x="T6" y="T7"/>
              </a:cxn>
              <a:cxn ang="0">
                <a:pos x="T8" y="T9"/>
              </a:cxn>
              <a:cxn ang="0">
                <a:pos x="T10" y="T11"/>
              </a:cxn>
            </a:cxnLst>
            <a:rect l="0" t="0" r="r" b="b"/>
            <a:pathLst>
              <a:path w="1083" h="2254">
                <a:moveTo>
                  <a:pt x="1001" y="2254"/>
                </a:moveTo>
                <a:cubicBezTo>
                  <a:pt x="0" y="2254"/>
                  <a:pt x="0" y="2254"/>
                  <a:pt x="0" y="2254"/>
                </a:cubicBezTo>
                <a:cubicBezTo>
                  <a:pt x="0" y="0"/>
                  <a:pt x="0" y="0"/>
                  <a:pt x="0" y="0"/>
                </a:cubicBezTo>
                <a:cubicBezTo>
                  <a:pt x="45" y="83"/>
                  <a:pt x="110" y="239"/>
                  <a:pt x="265" y="424"/>
                </a:cubicBezTo>
                <a:cubicBezTo>
                  <a:pt x="430" y="624"/>
                  <a:pt x="964" y="1154"/>
                  <a:pt x="1028" y="1498"/>
                </a:cubicBezTo>
                <a:cubicBezTo>
                  <a:pt x="1074" y="1746"/>
                  <a:pt x="1083" y="2027"/>
                  <a:pt x="1001" y="2254"/>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445964F5-D2A8-4094-82C2-39ADFBD8958A}"/>
              </a:ext>
            </a:extLst>
          </p:cNvPr>
          <p:cNvSpPr/>
          <p:nvPr/>
        </p:nvSpPr>
        <p:spPr>
          <a:xfrm rot="824668">
            <a:off x="-741209" y="-77164"/>
            <a:ext cx="1516404" cy="6369349"/>
          </a:xfrm>
          <a:custGeom>
            <a:avLst/>
            <a:gdLst>
              <a:gd name="connsiteX0" fmla="*/ 2181544 w 2181739"/>
              <a:gd name="connsiteY0" fmla="*/ 0 h 2376381"/>
              <a:gd name="connsiteX1" fmla="*/ 2181739 w 2181739"/>
              <a:gd name="connsiteY1" fmla="*/ 1591 h 2376381"/>
              <a:gd name="connsiteX2" fmla="*/ 1392662 w 2181739"/>
              <a:gd name="connsiteY2" fmla="*/ 1338443 h 2376381"/>
              <a:gd name="connsiteX3" fmla="*/ 486892 w 2181739"/>
              <a:gd name="connsiteY3" fmla="*/ 2360538 h 2376381"/>
              <a:gd name="connsiteX4" fmla="*/ 450737 w 2181739"/>
              <a:gd name="connsiteY4" fmla="*/ 2376381 h 2376381"/>
              <a:gd name="connsiteX5" fmla="*/ 0 w 2181739"/>
              <a:gd name="connsiteY5" fmla="*/ 533597 h 2376381"/>
              <a:gd name="connsiteX0" fmla="*/ 1476110 w 2181739"/>
              <a:gd name="connsiteY0" fmla="*/ 161151 h 2374792"/>
              <a:gd name="connsiteX1" fmla="*/ 2181739 w 2181739"/>
              <a:gd name="connsiteY1" fmla="*/ 2 h 2374792"/>
              <a:gd name="connsiteX2" fmla="*/ 1392662 w 2181739"/>
              <a:gd name="connsiteY2" fmla="*/ 1336854 h 2374792"/>
              <a:gd name="connsiteX3" fmla="*/ 486892 w 2181739"/>
              <a:gd name="connsiteY3" fmla="*/ 2358949 h 2374792"/>
              <a:gd name="connsiteX4" fmla="*/ 450737 w 2181739"/>
              <a:gd name="connsiteY4" fmla="*/ 2374792 h 2374792"/>
              <a:gd name="connsiteX5" fmla="*/ 0 w 2181739"/>
              <a:gd name="connsiteY5" fmla="*/ 532008 h 2374792"/>
              <a:gd name="connsiteX6" fmla="*/ 1476110 w 2181739"/>
              <a:gd name="connsiteY6" fmla="*/ 161151 h 2374792"/>
              <a:gd name="connsiteX0" fmla="*/ 0 w 2181739"/>
              <a:gd name="connsiteY0" fmla="*/ 532006 h 2374790"/>
              <a:gd name="connsiteX1" fmla="*/ 2181739 w 2181739"/>
              <a:gd name="connsiteY1" fmla="*/ 0 h 2374790"/>
              <a:gd name="connsiteX2" fmla="*/ 1392662 w 2181739"/>
              <a:gd name="connsiteY2" fmla="*/ 1336852 h 2374790"/>
              <a:gd name="connsiteX3" fmla="*/ 486892 w 2181739"/>
              <a:gd name="connsiteY3" fmla="*/ 2358947 h 2374790"/>
              <a:gd name="connsiteX4" fmla="*/ 450737 w 2181739"/>
              <a:gd name="connsiteY4" fmla="*/ 2374790 h 2374790"/>
              <a:gd name="connsiteX5" fmla="*/ 0 w 2181739"/>
              <a:gd name="connsiteY5" fmla="*/ 532006 h 2374790"/>
              <a:gd name="connsiteX0" fmla="*/ 0 w 1629233"/>
              <a:gd name="connsiteY0" fmla="*/ 299111 h 2141895"/>
              <a:gd name="connsiteX1" fmla="*/ 1189485 w 1629233"/>
              <a:gd name="connsiteY1" fmla="*/ 0 h 2141895"/>
              <a:gd name="connsiteX2" fmla="*/ 1392662 w 1629233"/>
              <a:gd name="connsiteY2" fmla="*/ 1103957 h 2141895"/>
              <a:gd name="connsiteX3" fmla="*/ 486892 w 1629233"/>
              <a:gd name="connsiteY3" fmla="*/ 2126052 h 2141895"/>
              <a:gd name="connsiteX4" fmla="*/ 450737 w 1629233"/>
              <a:gd name="connsiteY4" fmla="*/ 2141895 h 2141895"/>
              <a:gd name="connsiteX5" fmla="*/ 0 w 1629233"/>
              <a:gd name="connsiteY5" fmla="*/ 299111 h 2141895"/>
              <a:gd name="connsiteX0" fmla="*/ 0 w 1590390"/>
              <a:gd name="connsiteY0" fmla="*/ 299111 h 2141895"/>
              <a:gd name="connsiteX1" fmla="*/ 1189485 w 1590390"/>
              <a:gd name="connsiteY1" fmla="*/ 0 h 2141895"/>
              <a:gd name="connsiteX2" fmla="*/ 1344600 w 1590390"/>
              <a:gd name="connsiteY2" fmla="*/ 1468721 h 2141895"/>
              <a:gd name="connsiteX3" fmla="*/ 486892 w 1590390"/>
              <a:gd name="connsiteY3" fmla="*/ 2126052 h 2141895"/>
              <a:gd name="connsiteX4" fmla="*/ 450737 w 1590390"/>
              <a:gd name="connsiteY4" fmla="*/ 2141895 h 2141895"/>
              <a:gd name="connsiteX5" fmla="*/ 0 w 1590390"/>
              <a:gd name="connsiteY5" fmla="*/ 299111 h 2141895"/>
              <a:gd name="connsiteX0" fmla="*/ 0 w 1636810"/>
              <a:gd name="connsiteY0" fmla="*/ 337383 h 2180167"/>
              <a:gd name="connsiteX1" fmla="*/ 1386046 w 1636810"/>
              <a:gd name="connsiteY1" fmla="*/ 0 h 2180167"/>
              <a:gd name="connsiteX2" fmla="*/ 1344600 w 1636810"/>
              <a:gd name="connsiteY2" fmla="*/ 1506993 h 2180167"/>
              <a:gd name="connsiteX3" fmla="*/ 486892 w 1636810"/>
              <a:gd name="connsiteY3" fmla="*/ 2164324 h 2180167"/>
              <a:gd name="connsiteX4" fmla="*/ 450737 w 1636810"/>
              <a:gd name="connsiteY4" fmla="*/ 2180167 h 2180167"/>
              <a:gd name="connsiteX5" fmla="*/ 0 w 1636810"/>
              <a:gd name="connsiteY5" fmla="*/ 337383 h 2180167"/>
              <a:gd name="connsiteX0" fmla="*/ 0 w 1709458"/>
              <a:gd name="connsiteY0" fmla="*/ 337383 h 2180167"/>
              <a:gd name="connsiteX1" fmla="*/ 1386046 w 1709458"/>
              <a:gd name="connsiteY1" fmla="*/ 0 h 2180167"/>
              <a:gd name="connsiteX2" fmla="*/ 1344600 w 1709458"/>
              <a:gd name="connsiteY2" fmla="*/ 1506993 h 2180167"/>
              <a:gd name="connsiteX3" fmla="*/ 486892 w 1709458"/>
              <a:gd name="connsiteY3" fmla="*/ 2164324 h 2180167"/>
              <a:gd name="connsiteX4" fmla="*/ 450737 w 1709458"/>
              <a:gd name="connsiteY4" fmla="*/ 2180167 h 2180167"/>
              <a:gd name="connsiteX5" fmla="*/ 0 w 1709458"/>
              <a:gd name="connsiteY5" fmla="*/ 337383 h 2180167"/>
              <a:gd name="connsiteX0" fmla="*/ 0 w 1639007"/>
              <a:gd name="connsiteY0" fmla="*/ 337383 h 2180167"/>
              <a:gd name="connsiteX1" fmla="*/ 1386046 w 1639007"/>
              <a:gd name="connsiteY1" fmla="*/ 0 h 2180167"/>
              <a:gd name="connsiteX2" fmla="*/ 1219595 w 1639007"/>
              <a:gd name="connsiteY2" fmla="*/ 1557181 h 2180167"/>
              <a:gd name="connsiteX3" fmla="*/ 486892 w 1639007"/>
              <a:gd name="connsiteY3" fmla="*/ 2164324 h 2180167"/>
              <a:gd name="connsiteX4" fmla="*/ 450737 w 1639007"/>
              <a:gd name="connsiteY4" fmla="*/ 2180167 h 2180167"/>
              <a:gd name="connsiteX5" fmla="*/ 0 w 1639007"/>
              <a:gd name="connsiteY5" fmla="*/ 337383 h 2180167"/>
              <a:gd name="connsiteX0" fmla="*/ 0 w 1639007"/>
              <a:gd name="connsiteY0" fmla="*/ 337383 h 2785890"/>
              <a:gd name="connsiteX1" fmla="*/ 1386046 w 1639007"/>
              <a:gd name="connsiteY1" fmla="*/ 0 h 2785890"/>
              <a:gd name="connsiteX2" fmla="*/ 1219595 w 1639007"/>
              <a:gd name="connsiteY2" fmla="*/ 1557181 h 2785890"/>
              <a:gd name="connsiteX3" fmla="*/ 486892 w 1639007"/>
              <a:gd name="connsiteY3" fmla="*/ 2164324 h 2785890"/>
              <a:gd name="connsiteX4" fmla="*/ 540060 w 1639007"/>
              <a:gd name="connsiteY4" fmla="*/ 2785890 h 2785890"/>
              <a:gd name="connsiteX5" fmla="*/ 0 w 1639007"/>
              <a:gd name="connsiteY5" fmla="*/ 337383 h 2785890"/>
              <a:gd name="connsiteX0" fmla="*/ 0 w 1639007"/>
              <a:gd name="connsiteY0" fmla="*/ 337383 h 2813573"/>
              <a:gd name="connsiteX1" fmla="*/ 1386046 w 1639007"/>
              <a:gd name="connsiteY1" fmla="*/ 0 h 2813573"/>
              <a:gd name="connsiteX2" fmla="*/ 1219595 w 1639007"/>
              <a:gd name="connsiteY2" fmla="*/ 1557181 h 2813573"/>
              <a:gd name="connsiteX3" fmla="*/ 540060 w 1639007"/>
              <a:gd name="connsiteY3" fmla="*/ 2785890 h 2813573"/>
              <a:gd name="connsiteX4" fmla="*/ 0 w 1639007"/>
              <a:gd name="connsiteY4" fmla="*/ 337383 h 2813573"/>
              <a:gd name="connsiteX0" fmla="*/ 0 w 1639007"/>
              <a:gd name="connsiteY0" fmla="*/ 337383 h 3263882"/>
              <a:gd name="connsiteX1" fmla="*/ 1386046 w 1639007"/>
              <a:gd name="connsiteY1" fmla="*/ 0 h 3263882"/>
              <a:gd name="connsiteX2" fmla="*/ 1219595 w 1639007"/>
              <a:gd name="connsiteY2" fmla="*/ 1557181 h 3263882"/>
              <a:gd name="connsiteX3" fmla="*/ 710990 w 1639007"/>
              <a:gd name="connsiteY3" fmla="*/ 3244176 h 3263882"/>
              <a:gd name="connsiteX4" fmla="*/ 0 w 1639007"/>
              <a:gd name="connsiteY4" fmla="*/ 337383 h 3263882"/>
              <a:gd name="connsiteX0" fmla="*/ 0 w 1639007"/>
              <a:gd name="connsiteY0" fmla="*/ 337383 h 3244176"/>
              <a:gd name="connsiteX1" fmla="*/ 1386046 w 1639007"/>
              <a:gd name="connsiteY1" fmla="*/ 0 h 3244176"/>
              <a:gd name="connsiteX2" fmla="*/ 1219595 w 1639007"/>
              <a:gd name="connsiteY2" fmla="*/ 1557181 h 3244176"/>
              <a:gd name="connsiteX3" fmla="*/ 710990 w 1639007"/>
              <a:gd name="connsiteY3" fmla="*/ 3244176 h 3244176"/>
              <a:gd name="connsiteX4" fmla="*/ 0 w 1639007"/>
              <a:gd name="connsiteY4" fmla="*/ 337383 h 3244176"/>
              <a:gd name="connsiteX0" fmla="*/ 0 w 1663245"/>
              <a:gd name="connsiteY0" fmla="*/ 337383 h 3244176"/>
              <a:gd name="connsiteX1" fmla="*/ 1386046 w 1663245"/>
              <a:gd name="connsiteY1" fmla="*/ 0 h 3244176"/>
              <a:gd name="connsiteX2" fmla="*/ 1265055 w 1663245"/>
              <a:gd name="connsiteY2" fmla="*/ 1702954 h 3244176"/>
              <a:gd name="connsiteX3" fmla="*/ 710990 w 1663245"/>
              <a:gd name="connsiteY3" fmla="*/ 3244176 h 3244176"/>
              <a:gd name="connsiteX4" fmla="*/ 0 w 1663245"/>
              <a:gd name="connsiteY4" fmla="*/ 337383 h 3244176"/>
              <a:gd name="connsiteX0" fmla="*/ 0 w 1495853"/>
              <a:gd name="connsiteY0" fmla="*/ 337383 h 3244176"/>
              <a:gd name="connsiteX1" fmla="*/ 1386046 w 1495853"/>
              <a:gd name="connsiteY1" fmla="*/ 0 h 3244176"/>
              <a:gd name="connsiteX2" fmla="*/ 1265055 w 1495853"/>
              <a:gd name="connsiteY2" fmla="*/ 1702954 h 3244176"/>
              <a:gd name="connsiteX3" fmla="*/ 710990 w 1495853"/>
              <a:gd name="connsiteY3" fmla="*/ 3244176 h 3244176"/>
              <a:gd name="connsiteX4" fmla="*/ 0 w 1495853"/>
              <a:gd name="connsiteY4" fmla="*/ 337383 h 3244176"/>
              <a:gd name="connsiteX0" fmla="*/ 0 w 1466742"/>
              <a:gd name="connsiteY0" fmla="*/ 337383 h 3244176"/>
              <a:gd name="connsiteX1" fmla="*/ 1386046 w 1466742"/>
              <a:gd name="connsiteY1" fmla="*/ 0 h 3244176"/>
              <a:gd name="connsiteX2" fmla="*/ 1087599 w 1466742"/>
              <a:gd name="connsiteY2" fmla="*/ 1618884 h 3244176"/>
              <a:gd name="connsiteX3" fmla="*/ 710990 w 1466742"/>
              <a:gd name="connsiteY3" fmla="*/ 3244176 h 3244176"/>
              <a:gd name="connsiteX4" fmla="*/ 0 w 1466742"/>
              <a:gd name="connsiteY4" fmla="*/ 337383 h 3244176"/>
              <a:gd name="connsiteX0" fmla="*/ 0 w 1471383"/>
              <a:gd name="connsiteY0" fmla="*/ 337383 h 3244176"/>
              <a:gd name="connsiteX1" fmla="*/ 1386046 w 1471383"/>
              <a:gd name="connsiteY1" fmla="*/ 0 h 3244176"/>
              <a:gd name="connsiteX2" fmla="*/ 1087599 w 1471383"/>
              <a:gd name="connsiteY2" fmla="*/ 1618884 h 3244176"/>
              <a:gd name="connsiteX3" fmla="*/ 710990 w 1471383"/>
              <a:gd name="connsiteY3" fmla="*/ 3244176 h 3244176"/>
              <a:gd name="connsiteX4" fmla="*/ 0 w 1471383"/>
              <a:gd name="connsiteY4" fmla="*/ 337383 h 3244176"/>
              <a:gd name="connsiteX0" fmla="*/ 0 w 1471383"/>
              <a:gd name="connsiteY0" fmla="*/ 337383 h 3244176"/>
              <a:gd name="connsiteX1" fmla="*/ 1386046 w 1471383"/>
              <a:gd name="connsiteY1" fmla="*/ 0 h 3244176"/>
              <a:gd name="connsiteX2" fmla="*/ 1087599 w 1471383"/>
              <a:gd name="connsiteY2" fmla="*/ 1618884 h 3244176"/>
              <a:gd name="connsiteX3" fmla="*/ 710990 w 1471383"/>
              <a:gd name="connsiteY3" fmla="*/ 3244176 h 3244176"/>
              <a:gd name="connsiteX4" fmla="*/ 0 w 1471383"/>
              <a:gd name="connsiteY4" fmla="*/ 337383 h 3244176"/>
              <a:gd name="connsiteX0" fmla="*/ 0 w 1463328"/>
              <a:gd name="connsiteY0" fmla="*/ 337383 h 3244176"/>
              <a:gd name="connsiteX1" fmla="*/ 1386046 w 1463328"/>
              <a:gd name="connsiteY1" fmla="*/ 0 h 3244176"/>
              <a:gd name="connsiteX2" fmla="*/ 1021909 w 1463328"/>
              <a:gd name="connsiteY2" fmla="*/ 1494188 h 3244176"/>
              <a:gd name="connsiteX3" fmla="*/ 710990 w 1463328"/>
              <a:gd name="connsiteY3" fmla="*/ 3244176 h 3244176"/>
              <a:gd name="connsiteX4" fmla="*/ 0 w 1463328"/>
              <a:gd name="connsiteY4" fmla="*/ 337383 h 3244176"/>
              <a:gd name="connsiteX0" fmla="*/ 0 w 1468749"/>
              <a:gd name="connsiteY0" fmla="*/ 337383 h 3244176"/>
              <a:gd name="connsiteX1" fmla="*/ 1386046 w 1468749"/>
              <a:gd name="connsiteY1" fmla="*/ 0 h 3244176"/>
              <a:gd name="connsiteX2" fmla="*/ 1067476 w 1468749"/>
              <a:gd name="connsiteY2" fmla="*/ 1500638 h 3244176"/>
              <a:gd name="connsiteX3" fmla="*/ 710990 w 1468749"/>
              <a:gd name="connsiteY3" fmla="*/ 3244176 h 3244176"/>
              <a:gd name="connsiteX4" fmla="*/ 0 w 1468749"/>
              <a:gd name="connsiteY4" fmla="*/ 337383 h 3244176"/>
              <a:gd name="connsiteX0" fmla="*/ 0 w 1469264"/>
              <a:gd name="connsiteY0" fmla="*/ 337383 h 3244176"/>
              <a:gd name="connsiteX1" fmla="*/ 1386046 w 1469264"/>
              <a:gd name="connsiteY1" fmla="*/ 0 h 3244176"/>
              <a:gd name="connsiteX2" fmla="*/ 1067476 w 1469264"/>
              <a:gd name="connsiteY2" fmla="*/ 1500638 h 3244176"/>
              <a:gd name="connsiteX3" fmla="*/ 710990 w 1469264"/>
              <a:gd name="connsiteY3" fmla="*/ 3244176 h 3244176"/>
              <a:gd name="connsiteX4" fmla="*/ 0 w 1469264"/>
              <a:gd name="connsiteY4" fmla="*/ 337383 h 3244176"/>
              <a:gd name="connsiteX0" fmla="*/ 0 w 1469264"/>
              <a:gd name="connsiteY0" fmla="*/ 337383 h 3244176"/>
              <a:gd name="connsiteX1" fmla="*/ 1386046 w 1469264"/>
              <a:gd name="connsiteY1" fmla="*/ 0 h 3244176"/>
              <a:gd name="connsiteX2" fmla="*/ 1067476 w 1469264"/>
              <a:gd name="connsiteY2" fmla="*/ 1500638 h 3244176"/>
              <a:gd name="connsiteX3" fmla="*/ 710990 w 1469264"/>
              <a:gd name="connsiteY3" fmla="*/ 3244176 h 3244176"/>
              <a:gd name="connsiteX4" fmla="*/ 0 w 1469264"/>
              <a:gd name="connsiteY4" fmla="*/ 337383 h 3244176"/>
              <a:gd name="connsiteX0" fmla="*/ 0 w 1462656"/>
              <a:gd name="connsiteY0" fmla="*/ 337383 h 3244176"/>
              <a:gd name="connsiteX1" fmla="*/ 1386046 w 1462656"/>
              <a:gd name="connsiteY1" fmla="*/ 0 h 3244176"/>
              <a:gd name="connsiteX2" fmla="*/ 1011758 w 1462656"/>
              <a:gd name="connsiteY2" fmla="*/ 1452683 h 3244176"/>
              <a:gd name="connsiteX3" fmla="*/ 710990 w 1462656"/>
              <a:gd name="connsiteY3" fmla="*/ 3244176 h 3244176"/>
              <a:gd name="connsiteX4" fmla="*/ 0 w 1462656"/>
              <a:gd name="connsiteY4" fmla="*/ 337383 h 3244176"/>
              <a:gd name="connsiteX0" fmla="*/ 0 w 1432802"/>
              <a:gd name="connsiteY0" fmla="*/ 337383 h 3244176"/>
              <a:gd name="connsiteX1" fmla="*/ 1386046 w 1432802"/>
              <a:gd name="connsiteY1" fmla="*/ 0 h 3244176"/>
              <a:gd name="connsiteX2" fmla="*/ 1011758 w 1432802"/>
              <a:gd name="connsiteY2" fmla="*/ 1452683 h 3244176"/>
              <a:gd name="connsiteX3" fmla="*/ 710990 w 1432802"/>
              <a:gd name="connsiteY3" fmla="*/ 3244176 h 3244176"/>
              <a:gd name="connsiteX4" fmla="*/ 0 w 1432802"/>
              <a:gd name="connsiteY4" fmla="*/ 337383 h 3244176"/>
              <a:gd name="connsiteX0" fmla="*/ 0 w 1689152"/>
              <a:gd name="connsiteY0" fmla="*/ 337383 h 6577102"/>
              <a:gd name="connsiteX1" fmla="*/ 1386046 w 1689152"/>
              <a:gd name="connsiteY1" fmla="*/ 0 h 6577102"/>
              <a:gd name="connsiteX2" fmla="*/ 1011758 w 1689152"/>
              <a:gd name="connsiteY2" fmla="*/ 1452683 h 6577102"/>
              <a:gd name="connsiteX3" fmla="*/ 1526211 w 1689152"/>
              <a:gd name="connsiteY3" fmla="*/ 6577102 h 6577102"/>
              <a:gd name="connsiteX4" fmla="*/ 0 w 1689152"/>
              <a:gd name="connsiteY4" fmla="*/ 337383 h 6577102"/>
              <a:gd name="connsiteX0" fmla="*/ 0 w 1710584"/>
              <a:gd name="connsiteY0" fmla="*/ 337383 h 6577102"/>
              <a:gd name="connsiteX1" fmla="*/ 1386046 w 1710584"/>
              <a:gd name="connsiteY1" fmla="*/ 0 h 6577102"/>
              <a:gd name="connsiteX2" fmla="*/ 1206137 w 1710584"/>
              <a:gd name="connsiteY2" fmla="*/ 1440999 h 6577102"/>
              <a:gd name="connsiteX3" fmla="*/ 1526211 w 1710584"/>
              <a:gd name="connsiteY3" fmla="*/ 6577102 h 6577102"/>
              <a:gd name="connsiteX4" fmla="*/ 0 w 1710584"/>
              <a:gd name="connsiteY4" fmla="*/ 337383 h 6577102"/>
              <a:gd name="connsiteX0" fmla="*/ 0 w 2013615"/>
              <a:gd name="connsiteY0" fmla="*/ 484288 h 6724007"/>
              <a:gd name="connsiteX1" fmla="*/ 1986650 w 2013615"/>
              <a:gd name="connsiteY1" fmla="*/ 0 h 6724007"/>
              <a:gd name="connsiteX2" fmla="*/ 1206137 w 2013615"/>
              <a:gd name="connsiteY2" fmla="*/ 1587904 h 6724007"/>
              <a:gd name="connsiteX3" fmla="*/ 1526211 w 2013615"/>
              <a:gd name="connsiteY3" fmla="*/ 6724007 h 6724007"/>
              <a:gd name="connsiteX4" fmla="*/ 0 w 2013615"/>
              <a:gd name="connsiteY4" fmla="*/ 484288 h 6724007"/>
              <a:gd name="connsiteX0" fmla="*/ 0 w 2023474"/>
              <a:gd name="connsiteY0" fmla="*/ 484288 h 6724007"/>
              <a:gd name="connsiteX1" fmla="*/ 1986650 w 2023474"/>
              <a:gd name="connsiteY1" fmla="*/ 0 h 6724007"/>
              <a:gd name="connsiteX2" fmla="*/ 1462213 w 2023474"/>
              <a:gd name="connsiteY2" fmla="*/ 3147986 h 6724007"/>
              <a:gd name="connsiteX3" fmla="*/ 1526211 w 2023474"/>
              <a:gd name="connsiteY3" fmla="*/ 6724007 h 6724007"/>
              <a:gd name="connsiteX4" fmla="*/ 0 w 2023474"/>
              <a:gd name="connsiteY4" fmla="*/ 484288 h 6724007"/>
              <a:gd name="connsiteX0" fmla="*/ 0 w 2016410"/>
              <a:gd name="connsiteY0" fmla="*/ 484288 h 6724007"/>
              <a:gd name="connsiteX1" fmla="*/ 1986650 w 2016410"/>
              <a:gd name="connsiteY1" fmla="*/ 0 h 6724007"/>
              <a:gd name="connsiteX2" fmla="*/ 1462213 w 2016410"/>
              <a:gd name="connsiteY2" fmla="*/ 3147986 h 6724007"/>
              <a:gd name="connsiteX3" fmla="*/ 1526211 w 2016410"/>
              <a:gd name="connsiteY3" fmla="*/ 6724007 h 6724007"/>
              <a:gd name="connsiteX4" fmla="*/ 0 w 2016410"/>
              <a:gd name="connsiteY4" fmla="*/ 484288 h 6724007"/>
              <a:gd name="connsiteX0" fmla="*/ 0 w 2015988"/>
              <a:gd name="connsiteY0" fmla="*/ 484288 h 6724007"/>
              <a:gd name="connsiteX1" fmla="*/ 1986650 w 2015988"/>
              <a:gd name="connsiteY1" fmla="*/ 0 h 6724007"/>
              <a:gd name="connsiteX2" fmla="*/ 1462213 w 2015988"/>
              <a:gd name="connsiteY2" fmla="*/ 3147986 h 6724007"/>
              <a:gd name="connsiteX3" fmla="*/ 1526211 w 2015988"/>
              <a:gd name="connsiteY3" fmla="*/ 6724007 h 6724007"/>
              <a:gd name="connsiteX4" fmla="*/ 0 w 2015988"/>
              <a:gd name="connsiteY4" fmla="*/ 484288 h 6724007"/>
              <a:gd name="connsiteX0" fmla="*/ 0 w 2024880"/>
              <a:gd name="connsiteY0" fmla="*/ 484288 h 4269898"/>
              <a:gd name="connsiteX1" fmla="*/ 1986650 w 2024880"/>
              <a:gd name="connsiteY1" fmla="*/ 0 h 4269898"/>
              <a:gd name="connsiteX2" fmla="*/ 1462213 w 2024880"/>
              <a:gd name="connsiteY2" fmla="*/ 3147986 h 4269898"/>
              <a:gd name="connsiteX3" fmla="*/ 935751 w 2024880"/>
              <a:gd name="connsiteY3" fmla="*/ 4269898 h 4269898"/>
              <a:gd name="connsiteX4" fmla="*/ 0 w 2024880"/>
              <a:gd name="connsiteY4" fmla="*/ 484288 h 4269898"/>
              <a:gd name="connsiteX0" fmla="*/ 0 w 2025107"/>
              <a:gd name="connsiteY0" fmla="*/ 484288 h 4285940"/>
              <a:gd name="connsiteX1" fmla="*/ 1986650 w 2025107"/>
              <a:gd name="connsiteY1" fmla="*/ 0 h 4285940"/>
              <a:gd name="connsiteX2" fmla="*/ 1462213 w 2025107"/>
              <a:gd name="connsiteY2" fmla="*/ 3147986 h 4285940"/>
              <a:gd name="connsiteX3" fmla="*/ 910258 w 2025107"/>
              <a:gd name="connsiteY3" fmla="*/ 4285940 h 4285940"/>
              <a:gd name="connsiteX4" fmla="*/ 0 w 2025107"/>
              <a:gd name="connsiteY4" fmla="*/ 484288 h 4285940"/>
              <a:gd name="connsiteX0" fmla="*/ 0 w 2024769"/>
              <a:gd name="connsiteY0" fmla="*/ 484288 h 4387781"/>
              <a:gd name="connsiteX1" fmla="*/ 1986650 w 2024769"/>
              <a:gd name="connsiteY1" fmla="*/ 0 h 4387781"/>
              <a:gd name="connsiteX2" fmla="*/ 1462213 w 2024769"/>
              <a:gd name="connsiteY2" fmla="*/ 3147986 h 4387781"/>
              <a:gd name="connsiteX3" fmla="*/ 948242 w 2024769"/>
              <a:gd name="connsiteY3" fmla="*/ 4387781 h 4387781"/>
              <a:gd name="connsiteX4" fmla="*/ 0 w 2024769"/>
              <a:gd name="connsiteY4" fmla="*/ 484288 h 4387781"/>
              <a:gd name="connsiteX0" fmla="*/ 0 w 2017964"/>
              <a:gd name="connsiteY0" fmla="*/ 484288 h 4387781"/>
              <a:gd name="connsiteX1" fmla="*/ 1986650 w 2017964"/>
              <a:gd name="connsiteY1" fmla="*/ 0 h 4387781"/>
              <a:gd name="connsiteX2" fmla="*/ 1314542 w 2017964"/>
              <a:gd name="connsiteY2" fmla="*/ 1902816 h 4387781"/>
              <a:gd name="connsiteX3" fmla="*/ 948242 w 2017964"/>
              <a:gd name="connsiteY3" fmla="*/ 4387781 h 4387781"/>
              <a:gd name="connsiteX4" fmla="*/ 0 w 2017964"/>
              <a:gd name="connsiteY4" fmla="*/ 484288 h 4387781"/>
              <a:gd name="connsiteX0" fmla="*/ 0 w 2017137"/>
              <a:gd name="connsiteY0" fmla="*/ 484288 h 4387781"/>
              <a:gd name="connsiteX1" fmla="*/ 1986650 w 2017137"/>
              <a:gd name="connsiteY1" fmla="*/ 0 h 4387781"/>
              <a:gd name="connsiteX2" fmla="*/ 1292178 w 2017137"/>
              <a:gd name="connsiteY2" fmla="*/ 1757930 h 4387781"/>
              <a:gd name="connsiteX3" fmla="*/ 948242 w 2017137"/>
              <a:gd name="connsiteY3" fmla="*/ 4387781 h 4387781"/>
              <a:gd name="connsiteX4" fmla="*/ 0 w 2017137"/>
              <a:gd name="connsiteY4" fmla="*/ 484288 h 4387781"/>
              <a:gd name="connsiteX0" fmla="*/ 0 w 1337383"/>
              <a:gd name="connsiteY0" fmla="*/ 269297 h 4172790"/>
              <a:gd name="connsiteX1" fmla="*/ 1107688 w 1337383"/>
              <a:gd name="connsiteY1" fmla="*/ 0 h 4172790"/>
              <a:gd name="connsiteX2" fmla="*/ 1292178 w 1337383"/>
              <a:gd name="connsiteY2" fmla="*/ 1542939 h 4172790"/>
              <a:gd name="connsiteX3" fmla="*/ 948242 w 1337383"/>
              <a:gd name="connsiteY3" fmla="*/ 4172790 h 4172790"/>
              <a:gd name="connsiteX4" fmla="*/ 0 w 1337383"/>
              <a:gd name="connsiteY4" fmla="*/ 269297 h 4172790"/>
              <a:gd name="connsiteX0" fmla="*/ 0 w 1211185"/>
              <a:gd name="connsiteY0" fmla="*/ 269297 h 4172790"/>
              <a:gd name="connsiteX1" fmla="*/ 1107688 w 1211185"/>
              <a:gd name="connsiteY1" fmla="*/ 0 h 4172790"/>
              <a:gd name="connsiteX2" fmla="*/ 949046 w 1211185"/>
              <a:gd name="connsiteY2" fmla="*/ 1783761 h 4172790"/>
              <a:gd name="connsiteX3" fmla="*/ 948242 w 1211185"/>
              <a:gd name="connsiteY3" fmla="*/ 4172790 h 4172790"/>
              <a:gd name="connsiteX4" fmla="*/ 0 w 1211185"/>
              <a:gd name="connsiteY4" fmla="*/ 269297 h 4172790"/>
              <a:gd name="connsiteX0" fmla="*/ 0 w 1674085"/>
              <a:gd name="connsiteY0" fmla="*/ 269297 h 6393330"/>
              <a:gd name="connsiteX1" fmla="*/ 1107688 w 1674085"/>
              <a:gd name="connsiteY1" fmla="*/ 0 h 6393330"/>
              <a:gd name="connsiteX2" fmla="*/ 949046 w 1674085"/>
              <a:gd name="connsiteY2" fmla="*/ 1783761 h 6393330"/>
              <a:gd name="connsiteX3" fmla="*/ 1491377 w 1674085"/>
              <a:gd name="connsiteY3" fmla="*/ 6393330 h 6393330"/>
              <a:gd name="connsiteX4" fmla="*/ 0 w 1674085"/>
              <a:gd name="connsiteY4" fmla="*/ 269297 h 6393330"/>
              <a:gd name="connsiteX0" fmla="*/ 0 w 1491377"/>
              <a:gd name="connsiteY0" fmla="*/ 269297 h 6393330"/>
              <a:gd name="connsiteX1" fmla="*/ 1107688 w 1491377"/>
              <a:gd name="connsiteY1" fmla="*/ 0 h 6393330"/>
              <a:gd name="connsiteX2" fmla="*/ 949046 w 1491377"/>
              <a:gd name="connsiteY2" fmla="*/ 1783761 h 6393330"/>
              <a:gd name="connsiteX3" fmla="*/ 1491377 w 1491377"/>
              <a:gd name="connsiteY3" fmla="*/ 6393330 h 6393330"/>
              <a:gd name="connsiteX4" fmla="*/ 0 w 1491377"/>
              <a:gd name="connsiteY4" fmla="*/ 269297 h 6393330"/>
              <a:gd name="connsiteX0" fmla="*/ 0 w 1491377"/>
              <a:gd name="connsiteY0" fmla="*/ 269297 h 6393330"/>
              <a:gd name="connsiteX1" fmla="*/ 1107688 w 1491377"/>
              <a:gd name="connsiteY1" fmla="*/ 0 h 6393330"/>
              <a:gd name="connsiteX2" fmla="*/ 1281790 w 1491377"/>
              <a:gd name="connsiteY2" fmla="*/ 2222080 h 6393330"/>
              <a:gd name="connsiteX3" fmla="*/ 1491377 w 1491377"/>
              <a:gd name="connsiteY3" fmla="*/ 6393330 h 6393330"/>
              <a:gd name="connsiteX4" fmla="*/ 0 w 1491377"/>
              <a:gd name="connsiteY4" fmla="*/ 269297 h 6393330"/>
              <a:gd name="connsiteX0" fmla="*/ 0 w 1491377"/>
              <a:gd name="connsiteY0" fmla="*/ 269297 h 6393330"/>
              <a:gd name="connsiteX1" fmla="*/ 1107688 w 1491377"/>
              <a:gd name="connsiteY1" fmla="*/ 0 h 6393330"/>
              <a:gd name="connsiteX2" fmla="*/ 1281790 w 1491377"/>
              <a:gd name="connsiteY2" fmla="*/ 2222080 h 6393330"/>
              <a:gd name="connsiteX3" fmla="*/ 1491377 w 1491377"/>
              <a:gd name="connsiteY3" fmla="*/ 6393330 h 6393330"/>
              <a:gd name="connsiteX4" fmla="*/ 0 w 1491377"/>
              <a:gd name="connsiteY4" fmla="*/ 269297 h 6393330"/>
              <a:gd name="connsiteX0" fmla="*/ 0 w 1491377"/>
              <a:gd name="connsiteY0" fmla="*/ 269297 h 6393330"/>
              <a:gd name="connsiteX1" fmla="*/ 1107688 w 1491377"/>
              <a:gd name="connsiteY1" fmla="*/ 0 h 6393330"/>
              <a:gd name="connsiteX2" fmla="*/ 1180015 w 1491377"/>
              <a:gd name="connsiteY2" fmla="*/ 2246974 h 6393330"/>
              <a:gd name="connsiteX3" fmla="*/ 1491377 w 1491377"/>
              <a:gd name="connsiteY3" fmla="*/ 6393330 h 6393330"/>
              <a:gd name="connsiteX4" fmla="*/ 0 w 1491377"/>
              <a:gd name="connsiteY4" fmla="*/ 269297 h 6393330"/>
              <a:gd name="connsiteX0" fmla="*/ 0 w 1491377"/>
              <a:gd name="connsiteY0" fmla="*/ 269297 h 6393330"/>
              <a:gd name="connsiteX1" fmla="*/ 1107688 w 1491377"/>
              <a:gd name="connsiteY1" fmla="*/ 0 h 6393330"/>
              <a:gd name="connsiteX2" fmla="*/ 1180015 w 1491377"/>
              <a:gd name="connsiteY2" fmla="*/ 2246974 h 6393330"/>
              <a:gd name="connsiteX3" fmla="*/ 1491377 w 1491377"/>
              <a:gd name="connsiteY3" fmla="*/ 6393330 h 6393330"/>
              <a:gd name="connsiteX4" fmla="*/ 0 w 1491377"/>
              <a:gd name="connsiteY4" fmla="*/ 269297 h 6393330"/>
              <a:gd name="connsiteX0" fmla="*/ 0 w 1491377"/>
              <a:gd name="connsiteY0" fmla="*/ 271560 h 6395593"/>
              <a:gd name="connsiteX1" fmla="*/ 1116940 w 1491377"/>
              <a:gd name="connsiteY1" fmla="*/ 0 h 6395593"/>
              <a:gd name="connsiteX2" fmla="*/ 1180015 w 1491377"/>
              <a:gd name="connsiteY2" fmla="*/ 2249237 h 6395593"/>
              <a:gd name="connsiteX3" fmla="*/ 1491377 w 1491377"/>
              <a:gd name="connsiteY3" fmla="*/ 6395593 h 6395593"/>
              <a:gd name="connsiteX4" fmla="*/ 0 w 1491377"/>
              <a:gd name="connsiteY4" fmla="*/ 271560 h 6395593"/>
              <a:gd name="connsiteX0" fmla="*/ 0 w 1491377"/>
              <a:gd name="connsiteY0" fmla="*/ 271560 h 6395593"/>
              <a:gd name="connsiteX1" fmla="*/ 1116940 w 1491377"/>
              <a:gd name="connsiteY1" fmla="*/ 0 h 6395593"/>
              <a:gd name="connsiteX2" fmla="*/ 1005422 w 1491377"/>
              <a:gd name="connsiteY2" fmla="*/ 2056603 h 6395593"/>
              <a:gd name="connsiteX3" fmla="*/ 1491377 w 1491377"/>
              <a:gd name="connsiteY3" fmla="*/ 6395593 h 6395593"/>
              <a:gd name="connsiteX4" fmla="*/ 0 w 1491377"/>
              <a:gd name="connsiteY4" fmla="*/ 271560 h 6395593"/>
              <a:gd name="connsiteX0" fmla="*/ 0 w 1538326"/>
              <a:gd name="connsiteY0" fmla="*/ 271560 h 6395593"/>
              <a:gd name="connsiteX1" fmla="*/ 1116940 w 1538326"/>
              <a:gd name="connsiteY1" fmla="*/ 0 h 6395593"/>
              <a:gd name="connsiteX2" fmla="*/ 1531200 w 1538326"/>
              <a:gd name="connsiteY2" fmla="*/ 2241785 h 6395593"/>
              <a:gd name="connsiteX3" fmla="*/ 1491377 w 1538326"/>
              <a:gd name="connsiteY3" fmla="*/ 6395593 h 6395593"/>
              <a:gd name="connsiteX4" fmla="*/ 0 w 1538326"/>
              <a:gd name="connsiteY4" fmla="*/ 271560 h 6395593"/>
              <a:gd name="connsiteX0" fmla="*/ 0 w 1532555"/>
              <a:gd name="connsiteY0" fmla="*/ 271560 h 6395593"/>
              <a:gd name="connsiteX1" fmla="*/ 1116940 w 1532555"/>
              <a:gd name="connsiteY1" fmla="*/ 0 h 6395593"/>
              <a:gd name="connsiteX2" fmla="*/ 1531200 w 1532555"/>
              <a:gd name="connsiteY2" fmla="*/ 2241785 h 6395593"/>
              <a:gd name="connsiteX3" fmla="*/ 1491377 w 1532555"/>
              <a:gd name="connsiteY3" fmla="*/ 6395593 h 6395593"/>
              <a:gd name="connsiteX4" fmla="*/ 0 w 1532555"/>
              <a:gd name="connsiteY4" fmla="*/ 271560 h 6395593"/>
              <a:gd name="connsiteX0" fmla="*/ 0 w 1552003"/>
              <a:gd name="connsiteY0" fmla="*/ 271560 h 6395593"/>
              <a:gd name="connsiteX1" fmla="*/ 1116940 w 1552003"/>
              <a:gd name="connsiteY1" fmla="*/ 0 h 6395593"/>
              <a:gd name="connsiteX2" fmla="*/ 1531200 w 1552003"/>
              <a:gd name="connsiteY2" fmla="*/ 2241785 h 6395593"/>
              <a:gd name="connsiteX3" fmla="*/ 1491377 w 1552003"/>
              <a:gd name="connsiteY3" fmla="*/ 6395593 h 6395593"/>
              <a:gd name="connsiteX4" fmla="*/ 0 w 1552003"/>
              <a:gd name="connsiteY4" fmla="*/ 271560 h 6395593"/>
              <a:gd name="connsiteX0" fmla="*/ 0 w 1491377"/>
              <a:gd name="connsiteY0" fmla="*/ 271560 h 6395593"/>
              <a:gd name="connsiteX1" fmla="*/ 1116940 w 1491377"/>
              <a:gd name="connsiteY1" fmla="*/ 0 h 6395593"/>
              <a:gd name="connsiteX2" fmla="*/ 1416184 w 1491377"/>
              <a:gd name="connsiteY2" fmla="*/ 1691376 h 6395593"/>
              <a:gd name="connsiteX3" fmla="*/ 1491377 w 1491377"/>
              <a:gd name="connsiteY3" fmla="*/ 6395593 h 6395593"/>
              <a:gd name="connsiteX4" fmla="*/ 0 w 1491377"/>
              <a:gd name="connsiteY4" fmla="*/ 271560 h 6395593"/>
              <a:gd name="connsiteX0" fmla="*/ 0 w 1491377"/>
              <a:gd name="connsiteY0" fmla="*/ 271560 h 6395593"/>
              <a:gd name="connsiteX1" fmla="*/ 1116940 w 1491377"/>
              <a:gd name="connsiteY1" fmla="*/ 0 h 6395593"/>
              <a:gd name="connsiteX2" fmla="*/ 1416184 w 1491377"/>
              <a:gd name="connsiteY2" fmla="*/ 1691376 h 6395593"/>
              <a:gd name="connsiteX3" fmla="*/ 1491377 w 1491377"/>
              <a:gd name="connsiteY3" fmla="*/ 6395593 h 6395593"/>
              <a:gd name="connsiteX4" fmla="*/ 0 w 1491377"/>
              <a:gd name="connsiteY4" fmla="*/ 271560 h 6395593"/>
              <a:gd name="connsiteX0" fmla="*/ 0 w 1491377"/>
              <a:gd name="connsiteY0" fmla="*/ 271560 h 6395593"/>
              <a:gd name="connsiteX1" fmla="*/ 1116940 w 1491377"/>
              <a:gd name="connsiteY1" fmla="*/ 0 h 6395593"/>
              <a:gd name="connsiteX2" fmla="*/ 1416184 w 1491377"/>
              <a:gd name="connsiteY2" fmla="*/ 1691376 h 6395593"/>
              <a:gd name="connsiteX3" fmla="*/ 1491377 w 1491377"/>
              <a:gd name="connsiteY3" fmla="*/ 6395593 h 6395593"/>
              <a:gd name="connsiteX4" fmla="*/ 0 w 1491377"/>
              <a:gd name="connsiteY4" fmla="*/ 271560 h 6395593"/>
              <a:gd name="connsiteX0" fmla="*/ 0 w 1491377"/>
              <a:gd name="connsiteY0" fmla="*/ 169722 h 6293755"/>
              <a:gd name="connsiteX1" fmla="*/ 700589 w 1491377"/>
              <a:gd name="connsiteY1" fmla="*/ 0 h 6293755"/>
              <a:gd name="connsiteX2" fmla="*/ 1416184 w 1491377"/>
              <a:gd name="connsiteY2" fmla="*/ 1589538 h 6293755"/>
              <a:gd name="connsiteX3" fmla="*/ 1491377 w 1491377"/>
              <a:gd name="connsiteY3" fmla="*/ 6293755 h 6293755"/>
              <a:gd name="connsiteX4" fmla="*/ 0 w 1491377"/>
              <a:gd name="connsiteY4" fmla="*/ 169722 h 6293755"/>
              <a:gd name="connsiteX0" fmla="*/ 0 w 1491377"/>
              <a:gd name="connsiteY0" fmla="*/ 169722 h 6293755"/>
              <a:gd name="connsiteX1" fmla="*/ 700589 w 1491377"/>
              <a:gd name="connsiteY1" fmla="*/ 0 h 6293755"/>
              <a:gd name="connsiteX2" fmla="*/ 1210372 w 1491377"/>
              <a:gd name="connsiteY2" fmla="*/ 1630073 h 6293755"/>
              <a:gd name="connsiteX3" fmla="*/ 1491377 w 1491377"/>
              <a:gd name="connsiteY3" fmla="*/ 6293755 h 6293755"/>
              <a:gd name="connsiteX4" fmla="*/ 0 w 1491377"/>
              <a:gd name="connsiteY4" fmla="*/ 169722 h 6293755"/>
              <a:gd name="connsiteX0" fmla="*/ 0 w 1525723"/>
              <a:gd name="connsiteY0" fmla="*/ 169722 h 6353995"/>
              <a:gd name="connsiteX1" fmla="*/ 700589 w 1525723"/>
              <a:gd name="connsiteY1" fmla="*/ 0 h 6353995"/>
              <a:gd name="connsiteX2" fmla="*/ 1210372 w 1525723"/>
              <a:gd name="connsiteY2" fmla="*/ 1630073 h 6353995"/>
              <a:gd name="connsiteX3" fmla="*/ 1525723 w 1525723"/>
              <a:gd name="connsiteY3" fmla="*/ 6353995 h 6353995"/>
              <a:gd name="connsiteX4" fmla="*/ 0 w 1525723"/>
              <a:gd name="connsiteY4" fmla="*/ 169722 h 6353995"/>
              <a:gd name="connsiteX0" fmla="*/ 0 w 1516404"/>
              <a:gd name="connsiteY0" fmla="*/ 169722 h 6369349"/>
              <a:gd name="connsiteX1" fmla="*/ 700589 w 1516404"/>
              <a:gd name="connsiteY1" fmla="*/ 0 h 6369349"/>
              <a:gd name="connsiteX2" fmla="*/ 1210372 w 1516404"/>
              <a:gd name="connsiteY2" fmla="*/ 1630073 h 6369349"/>
              <a:gd name="connsiteX3" fmla="*/ 1516404 w 1516404"/>
              <a:gd name="connsiteY3" fmla="*/ 6369349 h 6369349"/>
              <a:gd name="connsiteX4" fmla="*/ 0 w 1516404"/>
              <a:gd name="connsiteY4" fmla="*/ 169722 h 636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404" h="6369349">
                <a:moveTo>
                  <a:pt x="0" y="169722"/>
                </a:moveTo>
                <a:lnTo>
                  <a:pt x="700589" y="0"/>
                </a:lnTo>
                <a:cubicBezTo>
                  <a:pt x="955762" y="283569"/>
                  <a:pt x="1074403" y="568515"/>
                  <a:pt x="1210372" y="1630073"/>
                </a:cubicBezTo>
                <a:cubicBezTo>
                  <a:pt x="1346341" y="2691631"/>
                  <a:pt x="1243092" y="4522688"/>
                  <a:pt x="1516404" y="6369349"/>
                </a:cubicBezTo>
                <a:lnTo>
                  <a:pt x="0" y="169722"/>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2" name="Slide Number Placeholder 1">
            <a:extLst>
              <a:ext uri="{FF2B5EF4-FFF2-40B4-BE49-F238E27FC236}">
                <a16:creationId xmlns:a16="http://schemas.microsoft.com/office/drawing/2014/main" id="{933C69A8-DC07-4ECF-9920-EE9B636ACF0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0" name="TextBox 9">
            <a:extLst>
              <a:ext uri="{FF2B5EF4-FFF2-40B4-BE49-F238E27FC236}">
                <a16:creationId xmlns:a16="http://schemas.microsoft.com/office/drawing/2014/main" id="{AEC1E2AE-D414-4DE3-B739-9D11B2BA5FB4}"/>
              </a:ext>
            </a:extLst>
          </p:cNvPr>
          <p:cNvSpPr txBox="1"/>
          <p:nvPr/>
        </p:nvSpPr>
        <p:spPr>
          <a:xfrm>
            <a:off x="7106185" y="1116998"/>
            <a:ext cx="4383571" cy="6498382"/>
          </a:xfrm>
          <a:prstGeom prst="rect">
            <a:avLst/>
          </a:prstGeom>
          <a:noFill/>
        </p:spPr>
        <p:txBody>
          <a:bodyPr wrap="square" rtlCol="0">
            <a:spAutoFit/>
          </a:bodyPr>
          <a:lstStyle/>
          <a:p>
            <a:pPr>
              <a:lnSpc>
                <a:spcPct val="150000"/>
              </a:lnSpc>
            </a:pPr>
            <a:r>
              <a:rPr lang="en-US" sz="3200" dirty="0">
                <a:solidFill>
                  <a:prstClr val="black">
                    <a:lumMod val="50000"/>
                    <a:lumOff val="50000"/>
                  </a:prstClr>
                </a:solidFill>
                <a:latin typeface="Montserrat Thin"/>
              </a:rPr>
              <a:t>06</a:t>
            </a:r>
            <a:r>
              <a:rPr lang="en-US" sz="4000" dirty="0">
                <a:solidFill>
                  <a:prstClr val="black">
                    <a:lumMod val="50000"/>
                    <a:lumOff val="50000"/>
                  </a:prstClr>
                </a:solidFill>
              </a:rPr>
              <a:t> </a:t>
            </a:r>
            <a:r>
              <a:rPr lang="en-US" sz="2400" dirty="0">
                <a:solidFill>
                  <a:prstClr val="black">
                    <a:lumMod val="50000"/>
                    <a:lumOff val="50000"/>
                  </a:prstClr>
                </a:solidFill>
              </a:rPr>
              <a:t>Spread Operator</a:t>
            </a:r>
          </a:p>
          <a:p>
            <a:pPr lvl="0">
              <a:lnSpc>
                <a:spcPct val="150000"/>
              </a:lnSpc>
            </a:pPr>
            <a:r>
              <a:rPr lang="en-US" sz="3200" dirty="0">
                <a:solidFill>
                  <a:prstClr val="black">
                    <a:lumMod val="50000"/>
                    <a:lumOff val="50000"/>
                  </a:prstClr>
                </a:solidFill>
                <a:latin typeface="Montserrat Thin"/>
              </a:rPr>
              <a:t>07</a:t>
            </a:r>
            <a:r>
              <a:rPr lang="en-US" sz="3200" dirty="0">
                <a:solidFill>
                  <a:prstClr val="black">
                    <a:lumMod val="50000"/>
                    <a:lumOff val="50000"/>
                  </a:prstClr>
                </a:solidFill>
              </a:rPr>
              <a:t>  </a:t>
            </a:r>
            <a:r>
              <a:rPr lang="en-US" sz="2400" dirty="0" err="1">
                <a:solidFill>
                  <a:prstClr val="black">
                    <a:lumMod val="50000"/>
                    <a:lumOff val="50000"/>
                  </a:prstClr>
                </a:solidFill>
              </a:rPr>
              <a:t>Destructuring</a:t>
            </a:r>
            <a:endParaRPr lang="en-US" sz="2400" dirty="0">
              <a:solidFill>
                <a:prstClr val="black">
                  <a:lumMod val="50000"/>
                  <a:lumOff val="50000"/>
                </a:prstClr>
              </a:solidFill>
            </a:endParaRPr>
          </a:p>
          <a:p>
            <a:pPr>
              <a:lnSpc>
                <a:spcPct val="150000"/>
              </a:lnSpc>
            </a:pPr>
            <a:r>
              <a:rPr kumimoji="0" lang="en-US" sz="3200" b="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08</a:t>
            </a:r>
            <a:r>
              <a:rPr lang="en-US" sz="2400" dirty="0">
                <a:solidFill>
                  <a:prstClr val="black">
                    <a:lumMod val="50000"/>
                    <a:lumOff val="50000"/>
                  </a:prstClr>
                </a:solidFill>
              </a:rPr>
              <a:t> Template String</a:t>
            </a:r>
          </a:p>
          <a:p>
            <a:pPr>
              <a:lnSpc>
                <a:spcPct val="150000"/>
              </a:lnSpc>
            </a:pPr>
            <a:r>
              <a:rPr lang="en-US" sz="3200" dirty="0">
                <a:solidFill>
                  <a:prstClr val="black">
                    <a:lumMod val="50000"/>
                    <a:lumOff val="50000"/>
                  </a:prstClr>
                </a:solidFill>
              </a:rPr>
              <a:t>09</a:t>
            </a:r>
            <a:r>
              <a:rPr lang="en-US" sz="2400" dirty="0">
                <a:solidFill>
                  <a:prstClr val="black">
                    <a:lumMod val="50000"/>
                    <a:lumOff val="50000"/>
                  </a:prstClr>
                </a:solidFill>
              </a:rPr>
              <a:t> Object Literal</a:t>
            </a:r>
            <a:br>
              <a:rPr lang="en-US" sz="2400" dirty="0">
                <a:solidFill>
                  <a:prstClr val="black">
                    <a:lumMod val="50000"/>
                    <a:lumOff val="50000"/>
                  </a:prstClr>
                </a:solidFill>
              </a:rPr>
            </a:br>
            <a:r>
              <a:rPr lang="en-US" sz="3200" dirty="0">
                <a:solidFill>
                  <a:prstClr val="black">
                    <a:lumMod val="50000"/>
                    <a:lumOff val="50000"/>
                  </a:prstClr>
                </a:solidFill>
              </a:rPr>
              <a:t>10</a:t>
            </a:r>
            <a:r>
              <a:rPr lang="en-US" sz="2400" dirty="0">
                <a:solidFill>
                  <a:prstClr val="black">
                    <a:lumMod val="50000"/>
                    <a:lumOff val="50000"/>
                  </a:prstClr>
                </a:solidFill>
              </a:rPr>
              <a:t> for of vs for in</a:t>
            </a:r>
            <a:br>
              <a:rPr lang="en-US" sz="2400" dirty="0">
                <a:solidFill>
                  <a:prstClr val="black">
                    <a:lumMod val="50000"/>
                    <a:lumOff val="50000"/>
                  </a:prstClr>
                </a:solidFill>
              </a:rPr>
            </a:br>
            <a:r>
              <a:rPr lang="en-US" sz="3200" dirty="0">
                <a:solidFill>
                  <a:prstClr val="black">
                    <a:lumMod val="50000"/>
                    <a:lumOff val="50000"/>
                  </a:prstClr>
                </a:solidFill>
              </a:rPr>
              <a:t>11</a:t>
            </a:r>
            <a:r>
              <a:rPr lang="en-US" sz="2400" dirty="0">
                <a:solidFill>
                  <a:prstClr val="black">
                    <a:lumMod val="50000"/>
                    <a:lumOff val="50000"/>
                  </a:prstClr>
                </a:solidFill>
              </a:rPr>
              <a:t> ES6 import </a:t>
            </a:r>
            <a:r>
              <a:rPr lang="en-US" sz="2400" dirty="0" err="1">
                <a:solidFill>
                  <a:prstClr val="black">
                    <a:lumMod val="50000"/>
                    <a:lumOff val="50000"/>
                  </a:prstClr>
                </a:solidFill>
              </a:rPr>
              <a:t>và</a:t>
            </a:r>
            <a:r>
              <a:rPr lang="en-US" sz="2400" dirty="0">
                <a:solidFill>
                  <a:prstClr val="black">
                    <a:lumMod val="50000"/>
                    <a:lumOff val="50000"/>
                  </a:prstClr>
                </a:solidFill>
              </a:rPr>
              <a:t> export</a:t>
            </a:r>
          </a:p>
          <a:p>
            <a:pPr lvl="0">
              <a:lnSpc>
                <a:spcPct val="150000"/>
              </a:lnSpc>
            </a:pPr>
            <a:endParaRPr lang="en-US" sz="2400" dirty="0">
              <a:solidFill>
                <a:prstClr val="black">
                  <a:lumMod val="50000"/>
                  <a:lumOff val="50000"/>
                </a:prstClr>
              </a:solidFill>
            </a:endParaRPr>
          </a:p>
          <a:p>
            <a:pPr>
              <a:lnSpc>
                <a:spcPct val="150000"/>
              </a:lnSpc>
            </a:pPr>
            <a:endParaRPr lang="en-US" sz="2400" dirty="0">
              <a:solidFill>
                <a:prstClr val="black">
                  <a:lumMod val="50000"/>
                  <a:lumOff val="50000"/>
                </a:prstClr>
              </a:solidFill>
            </a:endParaRPr>
          </a:p>
          <a:p>
            <a:pPr lvl="0">
              <a:lnSpc>
                <a:spcPct val="150000"/>
              </a:lnSpc>
            </a:pPr>
            <a:endParaRPr lang="en-US" sz="2400" dirty="0">
              <a:solidFill>
                <a:prstClr val="black">
                  <a:lumMod val="50000"/>
                  <a:lumOff val="50000"/>
                </a:prstClr>
              </a:solidFill>
            </a:endParaRPr>
          </a:p>
        </p:txBody>
      </p:sp>
    </p:spTree>
    <p:extLst>
      <p:ext uri="{BB962C8B-B14F-4D97-AF65-F5344CB8AC3E}">
        <p14:creationId xmlns:p14="http://schemas.microsoft.com/office/powerpoint/2010/main" val="487659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anim calcmode="lin" valueType="num">
                                      <p:cBhvr>
                                        <p:cTn id="8"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750"/>
                                        <p:tgtEl>
                                          <p:spTgt spid="4">
                                            <p:txEl>
                                              <p:pRg st="1" end="1"/>
                                            </p:txEl>
                                          </p:spTgt>
                                        </p:tgtEl>
                                      </p:cBhvr>
                                    </p:animEffect>
                                    <p:anim calcmode="lin" valueType="num">
                                      <p:cBhvr>
                                        <p:cTn id="13"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750" fill="hold"/>
                                        <p:tgtEl>
                                          <p:spTgt spid="4">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750"/>
                                        <p:tgtEl>
                                          <p:spTgt spid="4">
                                            <p:txEl>
                                              <p:pRg st="2" end="2"/>
                                            </p:txEl>
                                          </p:spTgt>
                                        </p:tgtEl>
                                      </p:cBhvr>
                                    </p:animEffect>
                                    <p:anim calcmode="lin" valueType="num">
                                      <p:cBhvr>
                                        <p:cTn id="18" dur="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9" dur="750" fill="hold"/>
                                        <p:tgtEl>
                                          <p:spTgt spid="4">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750"/>
                                        <p:tgtEl>
                                          <p:spTgt spid="4">
                                            <p:txEl>
                                              <p:pRg st="3" end="3"/>
                                            </p:txEl>
                                          </p:spTgt>
                                        </p:tgtEl>
                                      </p:cBhvr>
                                    </p:animEffect>
                                    <p:anim calcmode="lin" valueType="num">
                                      <p:cBhvr>
                                        <p:cTn id="23" dur="7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4" dur="750" fill="hold"/>
                                        <p:tgtEl>
                                          <p:spTgt spid="4">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750"/>
                                        <p:tgtEl>
                                          <p:spTgt spid="4">
                                            <p:txEl>
                                              <p:pRg st="4" end="4"/>
                                            </p:txEl>
                                          </p:spTgt>
                                        </p:tgtEl>
                                      </p:cBhvr>
                                    </p:animEffect>
                                    <p:anim calcmode="lin" valueType="num">
                                      <p:cBhvr>
                                        <p:cTn id="28" dur="7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9" dur="750" fill="hold"/>
                                        <p:tgtEl>
                                          <p:spTgt spid="4">
                                            <p:txEl>
                                              <p:pRg st="4" end="4"/>
                                            </p:txEl>
                                          </p:spTgt>
                                        </p:tgtEl>
                                        <p:attrNameLst>
                                          <p:attrName>ppt_y</p:attrName>
                                        </p:attrNameLst>
                                      </p:cBhvr>
                                      <p:tavLst>
                                        <p:tav tm="0">
                                          <p:val>
                                            <p:strVal val="#ppt_y+.1"/>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1500" fill="hold"/>
                                        <p:tgtEl>
                                          <p:spTgt spid="7"/>
                                        </p:tgtEl>
                                        <p:attrNameLst>
                                          <p:attrName>ppt_x</p:attrName>
                                        </p:attrNameLst>
                                      </p:cBhvr>
                                      <p:tavLst>
                                        <p:tav tm="0">
                                          <p:val>
                                            <p:strVal val="0-#ppt_w/2"/>
                                          </p:val>
                                        </p:tav>
                                        <p:tav tm="100000">
                                          <p:val>
                                            <p:strVal val="#ppt_x"/>
                                          </p:val>
                                        </p:tav>
                                      </p:tavLst>
                                    </p:anim>
                                    <p:anim calcmode="lin" valueType="num">
                                      <p:cBhvr additive="base">
                                        <p:cTn id="33" dur="1500" fill="hold"/>
                                        <p:tgtEl>
                                          <p:spTgt spid="7"/>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25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1500" fill="hold"/>
                                        <p:tgtEl>
                                          <p:spTgt spid="9"/>
                                        </p:tgtEl>
                                        <p:attrNameLst>
                                          <p:attrName>ppt_x</p:attrName>
                                        </p:attrNameLst>
                                      </p:cBhvr>
                                      <p:tavLst>
                                        <p:tav tm="0">
                                          <p:val>
                                            <p:strVal val="0-#ppt_w/2"/>
                                          </p:val>
                                        </p:tav>
                                        <p:tav tm="100000">
                                          <p:val>
                                            <p:strVal val="#ppt_x"/>
                                          </p:val>
                                        </p:tav>
                                      </p:tavLst>
                                    </p:anim>
                                    <p:anim calcmode="lin" valueType="num">
                                      <p:cBhvr additive="base">
                                        <p:cTn id="37" dur="1500" fill="hold"/>
                                        <p:tgtEl>
                                          <p:spTgt spid="9"/>
                                        </p:tgtEl>
                                        <p:attrNameLst>
                                          <p:attrName>ppt_y</p:attrName>
                                        </p:attrNameLst>
                                      </p:cBhvr>
                                      <p:tavLst>
                                        <p:tav tm="0">
                                          <p:val>
                                            <p:strVal val="#ppt_y"/>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0">
                                            <p:txEl>
                                              <p:pRg st="0" end="0"/>
                                            </p:txEl>
                                          </p:spTgt>
                                        </p:tgtEl>
                                        <p:attrNameLst>
                                          <p:attrName>style.visibility</p:attrName>
                                        </p:attrNameLst>
                                      </p:cBhvr>
                                      <p:to>
                                        <p:strVal val="visible"/>
                                      </p:to>
                                    </p:set>
                                    <p:animEffect transition="in" filter="fade">
                                      <p:cBhvr>
                                        <p:cTn id="40" dur="750"/>
                                        <p:tgtEl>
                                          <p:spTgt spid="10">
                                            <p:txEl>
                                              <p:pRg st="0" end="0"/>
                                            </p:txEl>
                                          </p:spTgt>
                                        </p:tgtEl>
                                      </p:cBhvr>
                                    </p:animEffect>
                                    <p:anim calcmode="lin" valueType="num">
                                      <p:cBhvr>
                                        <p:cTn id="41" dur="75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2" dur="750" fill="hold"/>
                                        <p:tgtEl>
                                          <p:spTgt spid="10">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xEl>
                                              <p:pRg st="1" end="1"/>
                                            </p:txEl>
                                          </p:spTgt>
                                        </p:tgtEl>
                                        <p:attrNameLst>
                                          <p:attrName>style.visibility</p:attrName>
                                        </p:attrNameLst>
                                      </p:cBhvr>
                                      <p:to>
                                        <p:strVal val="visible"/>
                                      </p:to>
                                    </p:set>
                                    <p:animEffect transition="in" filter="fade">
                                      <p:cBhvr>
                                        <p:cTn id="45" dur="750"/>
                                        <p:tgtEl>
                                          <p:spTgt spid="10">
                                            <p:txEl>
                                              <p:pRg st="1" end="1"/>
                                            </p:txEl>
                                          </p:spTgt>
                                        </p:tgtEl>
                                      </p:cBhvr>
                                    </p:animEffect>
                                    <p:anim calcmode="lin" valueType="num">
                                      <p:cBhvr>
                                        <p:cTn id="46" dur="75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47" dur="750" fill="hold"/>
                                        <p:tgtEl>
                                          <p:spTgt spid="10">
                                            <p:txEl>
                                              <p:pRg st="1" end="1"/>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0">
                                            <p:txEl>
                                              <p:pRg st="2" end="2"/>
                                            </p:txEl>
                                          </p:spTgt>
                                        </p:tgtEl>
                                        <p:attrNameLst>
                                          <p:attrName>style.visibility</p:attrName>
                                        </p:attrNameLst>
                                      </p:cBhvr>
                                      <p:to>
                                        <p:strVal val="visible"/>
                                      </p:to>
                                    </p:set>
                                    <p:animEffect transition="in" filter="fade">
                                      <p:cBhvr>
                                        <p:cTn id="50" dur="750"/>
                                        <p:tgtEl>
                                          <p:spTgt spid="10">
                                            <p:txEl>
                                              <p:pRg st="2" end="2"/>
                                            </p:txEl>
                                          </p:spTgt>
                                        </p:tgtEl>
                                      </p:cBhvr>
                                    </p:animEffect>
                                    <p:anim calcmode="lin" valueType="num">
                                      <p:cBhvr>
                                        <p:cTn id="51" dur="75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52" dur="750" fill="hold"/>
                                        <p:tgtEl>
                                          <p:spTgt spid="10">
                                            <p:txEl>
                                              <p:pRg st="2" end="2"/>
                                            </p:txEl>
                                          </p:spTgt>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0">
                                            <p:txEl>
                                              <p:pRg st="3" end="3"/>
                                            </p:txEl>
                                          </p:spTgt>
                                        </p:tgtEl>
                                        <p:attrNameLst>
                                          <p:attrName>style.visibility</p:attrName>
                                        </p:attrNameLst>
                                      </p:cBhvr>
                                      <p:to>
                                        <p:strVal val="visible"/>
                                      </p:to>
                                    </p:set>
                                    <p:animEffect transition="in" filter="fade">
                                      <p:cBhvr>
                                        <p:cTn id="55" dur="750"/>
                                        <p:tgtEl>
                                          <p:spTgt spid="10">
                                            <p:txEl>
                                              <p:pRg st="3" end="3"/>
                                            </p:txEl>
                                          </p:spTgt>
                                        </p:tgtEl>
                                      </p:cBhvr>
                                    </p:animEffect>
                                    <p:anim calcmode="lin" valueType="num">
                                      <p:cBhvr>
                                        <p:cTn id="56" dur="75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57" dur="75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9" grpId="0" animBg="1"/>
      <p:bldP spid="7" grpId="0" animBg="1"/>
      <p:bldP spid="10"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F0F44FA-765C-419E-929B-9D0F58DCED5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251" b="-1251"/>
          <a:stretch/>
        </p:blipFill>
        <p:spPr>
          <a:xfrm flipH="1">
            <a:off x="-5" y="0"/>
            <a:ext cx="4655979" cy="4297739"/>
          </a:xfrm>
          <a:solidFill>
            <a:schemeClr val="bg1"/>
          </a:solidFill>
        </p:spPr>
      </p:pic>
      <p:sp>
        <p:nvSpPr>
          <p:cNvPr id="3" name="Slide Number Placeholder 2">
            <a:extLst>
              <a:ext uri="{FF2B5EF4-FFF2-40B4-BE49-F238E27FC236}">
                <a16:creationId xmlns:a16="http://schemas.microsoft.com/office/drawing/2014/main" id="{372D7049-280D-4FF5-9752-17556BE2144E}"/>
              </a:ext>
            </a:extLst>
          </p:cNvPr>
          <p:cNvSpPr>
            <a:spLocks noGrp="1"/>
          </p:cNvSpPr>
          <p:nvPr>
            <p:ph type="sldNum" sz="quarter" idx="12"/>
          </p:nvPr>
        </p:nvSpPr>
        <p:spPr/>
        <p:txBody>
          <a:bodyPr/>
          <a:lstStyle/>
          <a:p>
            <a:fld id="{C05E74F7-3300-457A-B626-DF17756E4C0D}" type="slidenum">
              <a:rPr lang="en-US" smtClean="0"/>
              <a:pPr/>
              <a:t>20</a:t>
            </a:fld>
            <a:endParaRPr lang="en-US" dirty="0"/>
          </a:p>
        </p:txBody>
      </p:sp>
      <p:sp>
        <p:nvSpPr>
          <p:cNvPr id="7" name="Freeform 15">
            <a:extLst>
              <a:ext uri="{FF2B5EF4-FFF2-40B4-BE49-F238E27FC236}">
                <a16:creationId xmlns:a16="http://schemas.microsoft.com/office/drawing/2014/main" id="{F025D3D8-C3BE-4316-942E-F051B5D233A3}"/>
              </a:ext>
            </a:extLst>
          </p:cNvPr>
          <p:cNvSpPr>
            <a:spLocks/>
          </p:cNvSpPr>
          <p:nvPr/>
        </p:nvSpPr>
        <p:spPr bwMode="auto">
          <a:xfrm>
            <a:off x="1899213" y="4919489"/>
            <a:ext cx="225253" cy="207862"/>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14">
            <a:extLst>
              <a:ext uri="{FF2B5EF4-FFF2-40B4-BE49-F238E27FC236}">
                <a16:creationId xmlns:a16="http://schemas.microsoft.com/office/drawing/2014/main" id="{FF31327B-058A-4486-A70D-2A0ED9C1F851}"/>
              </a:ext>
            </a:extLst>
          </p:cNvPr>
          <p:cNvSpPr>
            <a:spLocks/>
          </p:cNvSpPr>
          <p:nvPr/>
        </p:nvSpPr>
        <p:spPr bwMode="auto">
          <a:xfrm>
            <a:off x="1461344" y="4638480"/>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14">
            <a:extLst>
              <a:ext uri="{FF2B5EF4-FFF2-40B4-BE49-F238E27FC236}">
                <a16:creationId xmlns:a16="http://schemas.microsoft.com/office/drawing/2014/main" id="{5CCC76BB-80CA-4ED1-A38F-6C9A8E983AB4}"/>
              </a:ext>
            </a:extLst>
          </p:cNvPr>
          <p:cNvSpPr>
            <a:spLocks/>
          </p:cNvSpPr>
          <p:nvPr/>
        </p:nvSpPr>
        <p:spPr bwMode="auto">
          <a:xfrm rot="3804229">
            <a:off x="2420455" y="4344694"/>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TextBox 12">
            <a:extLst>
              <a:ext uri="{FF2B5EF4-FFF2-40B4-BE49-F238E27FC236}">
                <a16:creationId xmlns:a16="http://schemas.microsoft.com/office/drawing/2014/main" id="{DF647D78-D084-4D77-9B33-507C36947A5B}"/>
              </a:ext>
            </a:extLst>
          </p:cNvPr>
          <p:cNvSpPr txBox="1"/>
          <p:nvPr/>
        </p:nvSpPr>
        <p:spPr>
          <a:xfrm>
            <a:off x="5883810" y="756662"/>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rPr>
              <a:t>Arrow Function</a:t>
            </a:r>
            <a:endParaRPr lang="en-US" sz="3200" dirty="0">
              <a:solidFill>
                <a:prstClr val="black">
                  <a:lumMod val="50000"/>
                  <a:lumOff val="50000"/>
                </a:prstClr>
              </a:solidFill>
              <a:latin typeface="Montserrat Semibold"/>
            </a:endParaRPr>
          </a:p>
        </p:txBody>
      </p:sp>
      <p:sp>
        <p:nvSpPr>
          <p:cNvPr id="15" name="TextBox 14">
            <a:extLst>
              <a:ext uri="{FF2B5EF4-FFF2-40B4-BE49-F238E27FC236}">
                <a16:creationId xmlns:a16="http://schemas.microsoft.com/office/drawing/2014/main" id="{839B6A7F-F012-4A8E-BDFE-398034B518CE}"/>
              </a:ext>
            </a:extLst>
          </p:cNvPr>
          <p:cNvSpPr txBox="1"/>
          <p:nvPr/>
        </p:nvSpPr>
        <p:spPr>
          <a:xfrm>
            <a:off x="5888989" y="1447971"/>
            <a:ext cx="6036884"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vi-VN" sz="240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Nếu chỉ có 1 biến thì có thể lượt bỏ "() "</a:t>
            </a:r>
            <a:endParaRPr kumimoji="0" lang="en-US" sz="2400" i="0" u="none" strike="noStrike" kern="1200" cap="none" spc="0" normalizeH="0" baseline="0" noProof="0" dirty="0">
              <a:ln>
                <a:noFill/>
              </a:ln>
              <a:solidFill>
                <a:prstClr val="black">
                  <a:lumMod val="50000"/>
                  <a:lumOff val="50000"/>
                </a:prstClr>
              </a:solidFill>
              <a:effectLst/>
              <a:uLnTx/>
              <a:uFillTx/>
              <a:latin typeface="Montserrat Thin"/>
              <a:ea typeface="+mn-ea"/>
              <a:cs typeface="+mn-cs"/>
            </a:endParaRPr>
          </a:p>
        </p:txBody>
      </p:sp>
      <p:pic>
        <p:nvPicPr>
          <p:cNvPr id="16" name="Picture 15" descr="A close up of a sign&#10;&#10;Description automatically generated">
            <a:extLst>
              <a:ext uri="{FF2B5EF4-FFF2-40B4-BE49-F238E27FC236}">
                <a16:creationId xmlns:a16="http://schemas.microsoft.com/office/drawing/2014/main" id="{66A8E586-4CD9-4BC6-9FF5-E557DF7176EF}"/>
              </a:ext>
            </a:extLst>
          </p:cNvPr>
          <p:cNvPicPr>
            <a:picLocks noChangeAspect="1"/>
          </p:cNvPicPr>
          <p:nvPr/>
        </p:nvPicPr>
        <p:blipFill>
          <a:blip r:embed="rId3"/>
          <a:stretch>
            <a:fillRect/>
          </a:stretch>
        </p:blipFill>
        <p:spPr>
          <a:xfrm>
            <a:off x="6658828" y="5240785"/>
            <a:ext cx="3719513" cy="1180152"/>
          </a:xfrm>
          <a:prstGeom prst="rect">
            <a:avLst/>
          </a:prstGeom>
        </p:spPr>
      </p:pic>
      <p:pic>
        <p:nvPicPr>
          <p:cNvPr id="17" name="Picture 16" descr="A close up of a sign&#10;&#10;Description automatically generated">
            <a:extLst>
              <a:ext uri="{FF2B5EF4-FFF2-40B4-BE49-F238E27FC236}">
                <a16:creationId xmlns:a16="http://schemas.microsoft.com/office/drawing/2014/main" id="{4D74E125-5AE8-4F98-A64A-F27C012F7CDD}"/>
              </a:ext>
            </a:extLst>
          </p:cNvPr>
          <p:cNvPicPr>
            <a:picLocks noChangeAspect="1"/>
          </p:cNvPicPr>
          <p:nvPr/>
        </p:nvPicPr>
        <p:blipFill>
          <a:blip r:embed="rId4"/>
          <a:stretch>
            <a:fillRect/>
          </a:stretch>
        </p:blipFill>
        <p:spPr>
          <a:xfrm>
            <a:off x="6654066" y="2470746"/>
            <a:ext cx="3729038" cy="1115305"/>
          </a:xfrm>
          <a:prstGeom prst="rect">
            <a:avLst/>
          </a:prstGeom>
        </p:spPr>
      </p:pic>
      <p:sp>
        <p:nvSpPr>
          <p:cNvPr id="11" name="Arrow: Down 10">
            <a:extLst>
              <a:ext uri="{FF2B5EF4-FFF2-40B4-BE49-F238E27FC236}">
                <a16:creationId xmlns:a16="http://schemas.microsoft.com/office/drawing/2014/main" id="{12F22054-1041-4B20-BBE4-9D1330CA0204}"/>
              </a:ext>
            </a:extLst>
          </p:cNvPr>
          <p:cNvSpPr/>
          <p:nvPr/>
        </p:nvSpPr>
        <p:spPr>
          <a:xfrm>
            <a:off x="8209989" y="3853542"/>
            <a:ext cx="522514" cy="10165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62040527-E1B4-421D-95BB-BDF068348E57}"/>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154190" y="2834886"/>
            <a:ext cx="3883619" cy="1106277"/>
          </a:xfrm>
          <a:prstGeom prst="rect">
            <a:avLst/>
          </a:prstGeom>
        </p:spPr>
      </p:pic>
    </p:spTree>
    <p:extLst>
      <p:ext uri="{BB962C8B-B14F-4D97-AF65-F5344CB8AC3E}">
        <p14:creationId xmlns:p14="http://schemas.microsoft.com/office/powerpoint/2010/main" val="19023217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6635EB8-FC95-4F48-B2FC-56624F7C9529}"/>
              </a:ext>
            </a:extLst>
          </p:cNvPr>
          <p:cNvPicPr>
            <a:picLocks noChangeAspect="1"/>
          </p:cNvPicPr>
          <p:nvPr/>
        </p:nvPicPr>
        <p:blipFill>
          <a:blip r:embed="rId2"/>
          <a:stretch>
            <a:fillRect/>
          </a:stretch>
        </p:blipFill>
        <p:spPr>
          <a:xfrm>
            <a:off x="6635405" y="2861034"/>
            <a:ext cx="3719513" cy="1180152"/>
          </a:xfrm>
          <a:prstGeom prst="rect">
            <a:avLst/>
          </a:prstGeom>
        </p:spPr>
      </p:pic>
      <p:pic>
        <p:nvPicPr>
          <p:cNvPr id="6" name="Picture Placeholder 5">
            <a:extLst>
              <a:ext uri="{FF2B5EF4-FFF2-40B4-BE49-F238E27FC236}">
                <a16:creationId xmlns:a16="http://schemas.microsoft.com/office/drawing/2014/main" id="{2F0F44FA-765C-419E-929B-9D0F58DCED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flipH="1">
            <a:off x="-4" y="1"/>
            <a:ext cx="4851921" cy="4043267"/>
          </a:xfrm>
          <a:solidFill>
            <a:schemeClr val="bg1"/>
          </a:solidFill>
        </p:spPr>
      </p:pic>
      <p:sp>
        <p:nvSpPr>
          <p:cNvPr id="3" name="Slide Number Placeholder 2">
            <a:extLst>
              <a:ext uri="{FF2B5EF4-FFF2-40B4-BE49-F238E27FC236}">
                <a16:creationId xmlns:a16="http://schemas.microsoft.com/office/drawing/2014/main" id="{372D7049-280D-4FF5-9752-17556BE2144E}"/>
              </a:ext>
            </a:extLst>
          </p:cNvPr>
          <p:cNvSpPr>
            <a:spLocks noGrp="1"/>
          </p:cNvSpPr>
          <p:nvPr>
            <p:ph type="sldNum" sz="quarter" idx="12"/>
          </p:nvPr>
        </p:nvSpPr>
        <p:spPr/>
        <p:txBody>
          <a:bodyPr/>
          <a:lstStyle/>
          <a:p>
            <a:fld id="{C05E74F7-3300-457A-B626-DF17756E4C0D}" type="slidenum">
              <a:rPr lang="en-US" smtClean="0"/>
              <a:pPr/>
              <a:t>21</a:t>
            </a:fld>
            <a:endParaRPr lang="en-US" dirty="0"/>
          </a:p>
        </p:txBody>
      </p:sp>
      <p:sp>
        <p:nvSpPr>
          <p:cNvPr id="7" name="Freeform 15">
            <a:extLst>
              <a:ext uri="{FF2B5EF4-FFF2-40B4-BE49-F238E27FC236}">
                <a16:creationId xmlns:a16="http://schemas.microsoft.com/office/drawing/2014/main" id="{F025D3D8-C3BE-4316-942E-F051B5D233A3}"/>
              </a:ext>
            </a:extLst>
          </p:cNvPr>
          <p:cNvSpPr>
            <a:spLocks/>
          </p:cNvSpPr>
          <p:nvPr/>
        </p:nvSpPr>
        <p:spPr bwMode="auto">
          <a:xfrm>
            <a:off x="1899213" y="4919489"/>
            <a:ext cx="225253" cy="207862"/>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14">
            <a:extLst>
              <a:ext uri="{FF2B5EF4-FFF2-40B4-BE49-F238E27FC236}">
                <a16:creationId xmlns:a16="http://schemas.microsoft.com/office/drawing/2014/main" id="{FF31327B-058A-4486-A70D-2A0ED9C1F851}"/>
              </a:ext>
            </a:extLst>
          </p:cNvPr>
          <p:cNvSpPr>
            <a:spLocks/>
          </p:cNvSpPr>
          <p:nvPr/>
        </p:nvSpPr>
        <p:spPr bwMode="auto">
          <a:xfrm>
            <a:off x="1461344" y="4638480"/>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14">
            <a:extLst>
              <a:ext uri="{FF2B5EF4-FFF2-40B4-BE49-F238E27FC236}">
                <a16:creationId xmlns:a16="http://schemas.microsoft.com/office/drawing/2014/main" id="{5CCC76BB-80CA-4ED1-A38F-6C9A8E983AB4}"/>
              </a:ext>
            </a:extLst>
          </p:cNvPr>
          <p:cNvSpPr>
            <a:spLocks/>
          </p:cNvSpPr>
          <p:nvPr/>
        </p:nvSpPr>
        <p:spPr bwMode="auto">
          <a:xfrm rot="3804229">
            <a:off x="2420455" y="4344694"/>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TextBox 12">
            <a:extLst>
              <a:ext uri="{FF2B5EF4-FFF2-40B4-BE49-F238E27FC236}">
                <a16:creationId xmlns:a16="http://schemas.microsoft.com/office/drawing/2014/main" id="{DF647D78-D084-4D77-9B33-507C36947A5B}"/>
              </a:ext>
            </a:extLst>
          </p:cNvPr>
          <p:cNvSpPr txBox="1"/>
          <p:nvPr/>
        </p:nvSpPr>
        <p:spPr>
          <a:xfrm>
            <a:off x="5840236" y="776236"/>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rPr>
              <a:t>Arrow Function</a:t>
            </a:r>
            <a:endParaRPr lang="en-US" sz="3200" dirty="0">
              <a:solidFill>
                <a:prstClr val="black">
                  <a:lumMod val="50000"/>
                  <a:lumOff val="50000"/>
                </a:prstClr>
              </a:solidFill>
              <a:latin typeface="Montserrat Semibold"/>
            </a:endParaRPr>
          </a:p>
        </p:txBody>
      </p:sp>
      <p:sp>
        <p:nvSpPr>
          <p:cNvPr id="14" name="TextBox 13">
            <a:extLst>
              <a:ext uri="{FF2B5EF4-FFF2-40B4-BE49-F238E27FC236}">
                <a16:creationId xmlns:a16="http://schemas.microsoft.com/office/drawing/2014/main" id="{E158451F-1E49-418A-BA90-305B0A14BD11}"/>
              </a:ext>
            </a:extLst>
          </p:cNvPr>
          <p:cNvSpPr txBox="1"/>
          <p:nvPr/>
        </p:nvSpPr>
        <p:spPr>
          <a:xfrm>
            <a:off x="5685154" y="1427942"/>
            <a:ext cx="6036884" cy="1143070"/>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Trong trường hợp hàm chỉ có 1 lệnh return thì ta có thể lượt bỏ chữ return và "{} ". </a:t>
            </a:r>
          </a:p>
        </p:txBody>
      </p:sp>
      <p:pic>
        <p:nvPicPr>
          <p:cNvPr id="4" name="Picture 3">
            <a:extLst>
              <a:ext uri="{FF2B5EF4-FFF2-40B4-BE49-F238E27FC236}">
                <a16:creationId xmlns:a16="http://schemas.microsoft.com/office/drawing/2014/main" id="{66D366FC-AC09-484E-A873-96847DA3DCBD}"/>
              </a:ext>
            </a:extLst>
          </p:cNvPr>
          <p:cNvPicPr>
            <a:picLocks noChangeAspect="1"/>
          </p:cNvPicPr>
          <p:nvPr/>
        </p:nvPicPr>
        <p:blipFill>
          <a:blip r:embed="rId4"/>
          <a:stretch>
            <a:fillRect/>
          </a:stretch>
        </p:blipFill>
        <p:spPr>
          <a:xfrm>
            <a:off x="5580872" y="5168120"/>
            <a:ext cx="5676900" cy="523875"/>
          </a:xfrm>
          <a:prstGeom prst="rect">
            <a:avLst/>
          </a:prstGeom>
        </p:spPr>
      </p:pic>
      <p:sp>
        <p:nvSpPr>
          <p:cNvPr id="16" name="Arrow: Down 15">
            <a:extLst>
              <a:ext uri="{FF2B5EF4-FFF2-40B4-BE49-F238E27FC236}">
                <a16:creationId xmlns:a16="http://schemas.microsoft.com/office/drawing/2014/main" id="{C8A162BD-5CFB-4DE1-BCF9-FF18BD85AD32}"/>
              </a:ext>
            </a:extLst>
          </p:cNvPr>
          <p:cNvSpPr/>
          <p:nvPr/>
        </p:nvSpPr>
        <p:spPr>
          <a:xfrm>
            <a:off x="8256036" y="4147323"/>
            <a:ext cx="326571" cy="81125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62040527-E1B4-421D-95BB-BDF068348E57}"/>
              </a:ext>
            </a:extLst>
          </p:cNvPr>
          <p:cNvPicPr>
            <a:picLocks noChangeAspect="1"/>
          </p:cNvPicPr>
          <p:nvPr/>
        </p:nvPicPr>
        <p:blipFill>
          <a:blip r:embed="rId5">
            <a:alphaModFix amt="9000"/>
            <a:extLst>
              <a:ext uri="{28A0092B-C50C-407E-A947-70E740481C1C}">
                <a14:useLocalDpi xmlns:a14="http://schemas.microsoft.com/office/drawing/2010/main" val="0"/>
              </a:ext>
            </a:extLst>
          </a:blip>
          <a:stretch>
            <a:fillRect/>
          </a:stretch>
        </p:blipFill>
        <p:spPr>
          <a:xfrm>
            <a:off x="3898426" y="2851842"/>
            <a:ext cx="3883619" cy="1106277"/>
          </a:xfrm>
          <a:prstGeom prst="rect">
            <a:avLst/>
          </a:prstGeom>
        </p:spPr>
      </p:pic>
    </p:spTree>
    <p:extLst>
      <p:ext uri="{BB962C8B-B14F-4D97-AF65-F5344CB8AC3E}">
        <p14:creationId xmlns:p14="http://schemas.microsoft.com/office/powerpoint/2010/main" val="30016414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B03912-69BE-41E9-8306-E0A384EAD7DC}"/>
              </a:ext>
            </a:extLst>
          </p:cNvPr>
          <p:cNvPicPr>
            <a:picLocks noChangeAspect="1"/>
          </p:cNvPicPr>
          <p:nvPr/>
        </p:nvPicPr>
        <p:blipFill>
          <a:blip r:embed="rId3"/>
          <a:stretch>
            <a:fillRect/>
          </a:stretch>
        </p:blipFill>
        <p:spPr>
          <a:xfrm>
            <a:off x="6853806" y="3429000"/>
            <a:ext cx="3456133" cy="2804318"/>
          </a:xfrm>
          <a:prstGeom prst="rect">
            <a:avLst/>
          </a:prstGeom>
        </p:spPr>
      </p:pic>
      <p:pic>
        <p:nvPicPr>
          <p:cNvPr id="4" name="Picture 3">
            <a:extLst>
              <a:ext uri="{FF2B5EF4-FFF2-40B4-BE49-F238E27FC236}">
                <a16:creationId xmlns:a16="http://schemas.microsoft.com/office/drawing/2014/main" id="{5F8C8923-7BEB-48F8-B8C2-3AB0997A6AAA}"/>
              </a:ext>
            </a:extLst>
          </p:cNvPr>
          <p:cNvPicPr>
            <a:picLocks noChangeAspect="1"/>
          </p:cNvPicPr>
          <p:nvPr/>
        </p:nvPicPr>
        <p:blipFill>
          <a:blip r:embed="rId4"/>
          <a:stretch>
            <a:fillRect/>
          </a:stretch>
        </p:blipFill>
        <p:spPr>
          <a:xfrm>
            <a:off x="935777" y="3429000"/>
            <a:ext cx="4158737" cy="2463456"/>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Arrow Function - </a:t>
            </a:r>
            <a:r>
              <a:rPr lang="en-US" sz="3200" dirty="0" err="1">
                <a:solidFill>
                  <a:prstClr val="black">
                    <a:lumMod val="50000"/>
                    <a:lumOff val="50000"/>
                  </a:prstClr>
                </a:solidFill>
              </a:rPr>
              <a:t>Lỗi</a:t>
            </a:r>
            <a:r>
              <a:rPr lang="en-US" sz="3200" dirty="0">
                <a:solidFill>
                  <a:prstClr val="black">
                    <a:lumMod val="50000"/>
                    <a:lumOff val="50000"/>
                  </a:prstClr>
                </a:solidFill>
              </a:rPr>
              <a:t> </a:t>
            </a:r>
            <a:r>
              <a:rPr lang="en-US" sz="3200" dirty="0" err="1">
                <a:solidFill>
                  <a:prstClr val="black">
                    <a:lumMod val="50000"/>
                    <a:lumOff val="50000"/>
                  </a:prstClr>
                </a:solidFill>
              </a:rPr>
              <a:t>cú</a:t>
            </a:r>
            <a:r>
              <a:rPr lang="en-US" sz="3200" dirty="0">
                <a:solidFill>
                  <a:prstClr val="black">
                    <a:lumMod val="50000"/>
                    <a:lumOff val="50000"/>
                  </a:prstClr>
                </a:solidFill>
              </a:rPr>
              <a:t> </a:t>
            </a:r>
            <a:r>
              <a:rPr lang="en-US" sz="3200" dirty="0" err="1">
                <a:solidFill>
                  <a:prstClr val="black">
                    <a:lumMod val="50000"/>
                    <a:lumOff val="50000"/>
                  </a:prstClr>
                </a:solidFill>
              </a:rPr>
              <a:t>pháp</a:t>
            </a:r>
            <a:r>
              <a:rPr lang="en-US" sz="3200" dirty="0">
                <a:solidFill>
                  <a:prstClr val="black">
                    <a:lumMod val="50000"/>
                    <a:lumOff val="50000"/>
                  </a:prstClr>
                </a:solidFill>
              </a:rPr>
              <a:t> hay </a:t>
            </a:r>
            <a:r>
              <a:rPr lang="en-US" sz="3200" dirty="0" err="1">
                <a:solidFill>
                  <a:prstClr val="black">
                    <a:lumMod val="50000"/>
                    <a:lumOff val="50000"/>
                  </a:prstClr>
                </a:solidFill>
              </a:rPr>
              <a:t>gặp</a:t>
            </a:r>
            <a:endParaRPr lang="en-US" sz="3200" dirty="0">
              <a:solidFill>
                <a:prstClr val="black">
                  <a:lumMod val="50000"/>
                  <a:lumOff val="50000"/>
                </a:prstClr>
              </a:solidFill>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2530734" y="1246187"/>
            <a:ext cx="8127999"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rPr>
              <a:t>Lỗi</a:t>
            </a:r>
            <a:r>
              <a:rPr lang="en-US" sz="2400" dirty="0">
                <a:solidFill>
                  <a:prstClr val="black">
                    <a:lumMod val="50000"/>
                    <a:lumOff val="50000"/>
                  </a:prstClr>
                </a:solidFill>
              </a:rPr>
              <a:t> </a:t>
            </a:r>
            <a:r>
              <a:rPr lang="en-US" sz="2400" dirty="0" err="1">
                <a:solidFill>
                  <a:prstClr val="black">
                    <a:lumMod val="50000"/>
                    <a:lumOff val="50000"/>
                  </a:prstClr>
                </a:solidFill>
              </a:rPr>
              <a:t>cú</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hay </a:t>
            </a:r>
            <a:r>
              <a:rPr lang="en-US" sz="2400" dirty="0" err="1">
                <a:solidFill>
                  <a:prstClr val="black">
                    <a:lumMod val="50000"/>
                    <a:lumOff val="50000"/>
                  </a:prstClr>
                </a:solidFill>
              </a:rPr>
              <a:t>gặp</a:t>
            </a:r>
            <a:r>
              <a:rPr lang="en-US" sz="2400" dirty="0">
                <a:solidFill>
                  <a:prstClr val="black">
                    <a:lumMod val="50000"/>
                    <a:lumOff val="50000"/>
                  </a:prstClr>
                </a:solidFill>
              </a:rPr>
              <a:t>:</a:t>
            </a:r>
          </a:p>
          <a:p>
            <a:pPr marL="800100" lvl="1" indent="-342900">
              <a:lnSpc>
                <a:spcPct val="150000"/>
              </a:lnSpc>
              <a:buFont typeface="Arial" panose="020B0604020202020204" pitchFamily="34" charset="0"/>
              <a:buChar char="•"/>
            </a:pPr>
            <a:r>
              <a:rPr lang="en-US" sz="2400" dirty="0">
                <a:solidFill>
                  <a:prstClr val="black">
                    <a:lumMod val="50000"/>
                    <a:lumOff val="50000"/>
                  </a:prstClr>
                </a:solidFill>
              </a:rPr>
              <a:t>Arrow </a:t>
            </a:r>
            <a:r>
              <a:rPr lang="en-US" sz="2400" dirty="0" err="1">
                <a:solidFill>
                  <a:prstClr val="black">
                    <a:lumMod val="50000"/>
                    <a:lumOff val="50000"/>
                  </a:prstClr>
                </a:solidFill>
              </a:rPr>
              <a:t>phải</a:t>
            </a:r>
            <a:r>
              <a:rPr lang="en-US" sz="2400" dirty="0">
                <a:solidFill>
                  <a:prstClr val="black">
                    <a:lumMod val="50000"/>
                    <a:lumOff val="50000"/>
                  </a:prstClr>
                </a:solidFill>
              </a:rPr>
              <a:t> </a:t>
            </a:r>
            <a:r>
              <a:rPr lang="en-US" sz="2400" dirty="0" err="1">
                <a:solidFill>
                  <a:prstClr val="black">
                    <a:lumMod val="50000"/>
                    <a:lumOff val="50000"/>
                  </a:prstClr>
                </a:solidFill>
              </a:rPr>
              <a:t>nằm</a:t>
            </a:r>
            <a:r>
              <a:rPr lang="en-US" sz="2400" dirty="0">
                <a:solidFill>
                  <a:prstClr val="black">
                    <a:lumMod val="50000"/>
                    <a:lumOff val="50000"/>
                  </a:prstClr>
                </a:solidFill>
              </a:rPr>
              <a:t> </a:t>
            </a:r>
            <a:r>
              <a:rPr lang="en-US" sz="2400" dirty="0" err="1">
                <a:solidFill>
                  <a:prstClr val="black">
                    <a:lumMod val="50000"/>
                    <a:lumOff val="50000"/>
                  </a:prstClr>
                </a:solidFill>
              </a:rPr>
              <a:t>cùng</a:t>
            </a:r>
            <a:r>
              <a:rPr lang="en-US" sz="2400" dirty="0">
                <a:solidFill>
                  <a:prstClr val="black">
                    <a:lumMod val="50000"/>
                    <a:lumOff val="50000"/>
                  </a:prstClr>
                </a:solidFill>
              </a:rPr>
              <a:t> </a:t>
            </a:r>
            <a:r>
              <a:rPr lang="en-US" sz="2400" dirty="0" err="1">
                <a:solidFill>
                  <a:prstClr val="black">
                    <a:lumMod val="50000"/>
                    <a:lumOff val="50000"/>
                  </a:prstClr>
                </a:solidFill>
              </a:rPr>
              <a:t>hàng</a:t>
            </a:r>
            <a:r>
              <a:rPr lang="en-US" sz="2400" dirty="0">
                <a:solidFill>
                  <a:prstClr val="black">
                    <a:lumMod val="50000"/>
                    <a:lumOff val="50000"/>
                  </a:prstClr>
                </a:solidFill>
              </a:rPr>
              <a:t> </a:t>
            </a:r>
            <a:r>
              <a:rPr lang="en-US" sz="2400" dirty="0" err="1">
                <a:solidFill>
                  <a:prstClr val="black">
                    <a:lumMod val="50000"/>
                    <a:lumOff val="50000"/>
                  </a:prstClr>
                </a:solidFill>
              </a:rPr>
              <a:t>với</a:t>
            </a:r>
            <a:r>
              <a:rPr lang="en-US" sz="2400" dirty="0">
                <a:solidFill>
                  <a:prstClr val="black">
                    <a:lumMod val="50000"/>
                    <a:lumOff val="50000"/>
                  </a:prstClr>
                </a:solidFill>
              </a:rPr>
              <a:t> </a:t>
            </a:r>
            <a:r>
              <a:rPr lang="en-US" sz="2400" dirty="0" err="1">
                <a:solidFill>
                  <a:prstClr val="black">
                    <a:lumMod val="50000"/>
                    <a:lumOff val="50000"/>
                  </a:prstClr>
                </a:solidFill>
              </a:rPr>
              <a:t>tên</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a:t>
            </a:r>
          </a:p>
          <a:p>
            <a:pPr lvl="0">
              <a:lnSpc>
                <a:spcPct val="150000"/>
              </a:lnSpc>
            </a:pPr>
            <a:endParaRPr lang="en-US" sz="2400" b="1" dirty="0">
              <a:solidFill>
                <a:prstClr val="black">
                  <a:lumMod val="50000"/>
                  <a:lumOff val="50000"/>
                </a:prstClr>
              </a:solidFill>
            </a:endParaRPr>
          </a:p>
        </p:txBody>
      </p:sp>
      <p:sp>
        <p:nvSpPr>
          <p:cNvPr id="6" name="Rectangle 5">
            <a:extLst>
              <a:ext uri="{FF2B5EF4-FFF2-40B4-BE49-F238E27FC236}">
                <a16:creationId xmlns:a16="http://schemas.microsoft.com/office/drawing/2014/main" id="{4CA497CC-350F-43ED-A33B-BFEE0D1322DA}"/>
              </a:ext>
            </a:extLst>
          </p:cNvPr>
          <p:cNvSpPr/>
          <p:nvPr/>
        </p:nvSpPr>
        <p:spPr>
          <a:xfrm>
            <a:off x="692093" y="2943255"/>
            <a:ext cx="4646103" cy="313545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11148870-2A09-485B-B4D1-972D4197AB52}"/>
              </a:ext>
            </a:extLst>
          </p:cNvPr>
          <p:cNvSpPr txBox="1"/>
          <p:nvPr/>
        </p:nvSpPr>
        <p:spPr>
          <a:xfrm>
            <a:off x="935777" y="3059668"/>
            <a:ext cx="1032982" cy="369332"/>
          </a:xfrm>
          <a:prstGeom prst="rect">
            <a:avLst/>
          </a:prstGeom>
          <a:noFill/>
        </p:spPr>
        <p:txBody>
          <a:bodyPr wrap="square" rtlCol="0">
            <a:spAutoFit/>
          </a:bodyPr>
          <a:lstStyle/>
          <a:p>
            <a:r>
              <a:rPr lang="en-US" b="1" dirty="0">
                <a:solidFill>
                  <a:srgbClr val="FF0000"/>
                </a:solidFill>
              </a:rPr>
              <a:t>Wrong</a:t>
            </a:r>
          </a:p>
        </p:txBody>
      </p:sp>
      <p:sp>
        <p:nvSpPr>
          <p:cNvPr id="8" name="Rectangle 7">
            <a:extLst>
              <a:ext uri="{FF2B5EF4-FFF2-40B4-BE49-F238E27FC236}">
                <a16:creationId xmlns:a16="http://schemas.microsoft.com/office/drawing/2014/main" id="{37939937-CD39-461F-A7B0-875D4F3F1026}"/>
              </a:ext>
            </a:extLst>
          </p:cNvPr>
          <p:cNvSpPr/>
          <p:nvPr/>
        </p:nvSpPr>
        <p:spPr>
          <a:xfrm>
            <a:off x="6594733" y="2943255"/>
            <a:ext cx="3986181" cy="35508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 name="TextBox 10">
            <a:extLst>
              <a:ext uri="{FF2B5EF4-FFF2-40B4-BE49-F238E27FC236}">
                <a16:creationId xmlns:a16="http://schemas.microsoft.com/office/drawing/2014/main" id="{3EBD4372-0247-4B3F-9A4D-12D2C3A42747}"/>
              </a:ext>
            </a:extLst>
          </p:cNvPr>
          <p:cNvSpPr txBox="1"/>
          <p:nvPr/>
        </p:nvSpPr>
        <p:spPr>
          <a:xfrm>
            <a:off x="6853806" y="3059668"/>
            <a:ext cx="753903" cy="369332"/>
          </a:xfrm>
          <a:prstGeom prst="rect">
            <a:avLst/>
          </a:prstGeom>
          <a:noFill/>
        </p:spPr>
        <p:txBody>
          <a:bodyPr wrap="square" rtlCol="0">
            <a:spAutoFit/>
          </a:bodyPr>
          <a:lstStyle/>
          <a:p>
            <a:r>
              <a:rPr lang="en-US" b="1" dirty="0">
                <a:solidFill>
                  <a:schemeClr val="accent6"/>
                </a:solidFill>
              </a:rPr>
              <a:t>Right</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5486221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Arrow Function - </a:t>
            </a:r>
            <a:r>
              <a:rPr lang="en-US" sz="3200" dirty="0" err="1">
                <a:solidFill>
                  <a:prstClr val="black">
                    <a:lumMod val="50000"/>
                    <a:lumOff val="50000"/>
                  </a:prstClr>
                </a:solidFill>
              </a:rPr>
              <a:t>Lỗi</a:t>
            </a:r>
            <a:r>
              <a:rPr lang="en-US" sz="3200" dirty="0">
                <a:solidFill>
                  <a:prstClr val="black">
                    <a:lumMod val="50000"/>
                    <a:lumOff val="50000"/>
                  </a:prstClr>
                </a:solidFill>
              </a:rPr>
              <a:t> </a:t>
            </a:r>
            <a:r>
              <a:rPr lang="en-US" sz="3200" dirty="0" err="1">
                <a:solidFill>
                  <a:prstClr val="black">
                    <a:lumMod val="50000"/>
                    <a:lumOff val="50000"/>
                  </a:prstClr>
                </a:solidFill>
              </a:rPr>
              <a:t>cú</a:t>
            </a:r>
            <a:r>
              <a:rPr lang="en-US" sz="3200" dirty="0">
                <a:solidFill>
                  <a:prstClr val="black">
                    <a:lumMod val="50000"/>
                    <a:lumOff val="50000"/>
                  </a:prstClr>
                </a:solidFill>
              </a:rPr>
              <a:t> </a:t>
            </a:r>
            <a:r>
              <a:rPr lang="en-US" sz="3200" dirty="0" err="1">
                <a:solidFill>
                  <a:prstClr val="black">
                    <a:lumMod val="50000"/>
                    <a:lumOff val="50000"/>
                  </a:prstClr>
                </a:solidFill>
              </a:rPr>
              <a:t>pháp</a:t>
            </a:r>
            <a:r>
              <a:rPr lang="en-US" sz="3200" dirty="0">
                <a:solidFill>
                  <a:prstClr val="black">
                    <a:lumMod val="50000"/>
                    <a:lumOff val="50000"/>
                  </a:prstClr>
                </a:solidFill>
              </a:rPr>
              <a:t> hay </a:t>
            </a:r>
            <a:r>
              <a:rPr lang="en-US" sz="3200" dirty="0" err="1">
                <a:solidFill>
                  <a:prstClr val="black">
                    <a:lumMod val="50000"/>
                    <a:lumOff val="50000"/>
                  </a:prstClr>
                </a:solidFill>
              </a:rPr>
              <a:t>gặp</a:t>
            </a:r>
            <a:endParaRPr lang="en-US" sz="3200" dirty="0">
              <a:solidFill>
                <a:prstClr val="black">
                  <a:lumMod val="50000"/>
                  <a:lumOff val="50000"/>
                </a:prstClr>
              </a:solidFill>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726164" y="1246187"/>
            <a:ext cx="9433248"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rPr>
              <a:t>Lỗi</a:t>
            </a:r>
            <a:r>
              <a:rPr lang="en-US" sz="2400" dirty="0">
                <a:solidFill>
                  <a:prstClr val="black">
                    <a:lumMod val="50000"/>
                    <a:lumOff val="50000"/>
                  </a:prstClr>
                </a:solidFill>
              </a:rPr>
              <a:t> </a:t>
            </a:r>
            <a:r>
              <a:rPr lang="en-US" sz="2400" dirty="0" err="1">
                <a:solidFill>
                  <a:prstClr val="black">
                    <a:lumMod val="50000"/>
                    <a:lumOff val="50000"/>
                  </a:prstClr>
                </a:solidFill>
              </a:rPr>
              <a:t>cú</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hay </a:t>
            </a:r>
            <a:r>
              <a:rPr lang="en-US" sz="2400" dirty="0" err="1">
                <a:solidFill>
                  <a:prstClr val="black">
                    <a:lumMod val="50000"/>
                    <a:lumOff val="50000"/>
                  </a:prstClr>
                </a:solidFill>
              </a:rPr>
              <a:t>gặp</a:t>
            </a:r>
            <a:r>
              <a:rPr lang="en-US" sz="2400" dirty="0">
                <a:solidFill>
                  <a:prstClr val="black">
                    <a:lumMod val="50000"/>
                    <a:lumOff val="50000"/>
                  </a:prstClr>
                </a:solidFill>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Nếu muốn xuống hàng mà không gây ra lỗi thì dùng cách bên dưới</a:t>
            </a:r>
            <a:r>
              <a:rPr lang="en-US" sz="2400" dirty="0">
                <a:solidFill>
                  <a:prstClr val="black">
                    <a:lumMod val="50000"/>
                    <a:lumOff val="50000"/>
                  </a:prstClr>
                </a:solidFill>
              </a:rPr>
              <a:t>:</a:t>
            </a:r>
          </a:p>
          <a:p>
            <a:pPr lvl="0">
              <a:lnSpc>
                <a:spcPct val="150000"/>
              </a:lnSpc>
            </a:pPr>
            <a:endParaRPr lang="en-US" sz="2400" b="1" dirty="0">
              <a:solidFill>
                <a:prstClr val="black">
                  <a:lumMod val="50000"/>
                  <a:lumOff val="50000"/>
                </a:prstClr>
              </a:solidFill>
            </a:endParaRPr>
          </a:p>
        </p:txBody>
      </p:sp>
      <p:sp>
        <p:nvSpPr>
          <p:cNvPr id="8" name="Rectangle 7">
            <a:extLst>
              <a:ext uri="{FF2B5EF4-FFF2-40B4-BE49-F238E27FC236}">
                <a16:creationId xmlns:a16="http://schemas.microsoft.com/office/drawing/2014/main" id="{37939937-CD39-461F-A7B0-875D4F3F1026}"/>
              </a:ext>
            </a:extLst>
          </p:cNvPr>
          <p:cNvSpPr/>
          <p:nvPr/>
        </p:nvSpPr>
        <p:spPr>
          <a:xfrm>
            <a:off x="3661380" y="2943255"/>
            <a:ext cx="5053412" cy="3056329"/>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 name="TextBox 10">
            <a:extLst>
              <a:ext uri="{FF2B5EF4-FFF2-40B4-BE49-F238E27FC236}">
                <a16:creationId xmlns:a16="http://schemas.microsoft.com/office/drawing/2014/main" id="{3EBD4372-0247-4B3F-9A4D-12D2C3A42747}"/>
              </a:ext>
            </a:extLst>
          </p:cNvPr>
          <p:cNvSpPr txBox="1"/>
          <p:nvPr/>
        </p:nvSpPr>
        <p:spPr>
          <a:xfrm>
            <a:off x="3932181" y="3227006"/>
            <a:ext cx="753903" cy="369332"/>
          </a:xfrm>
          <a:prstGeom prst="rect">
            <a:avLst/>
          </a:prstGeom>
          <a:noFill/>
        </p:spPr>
        <p:txBody>
          <a:bodyPr wrap="square" rtlCol="0">
            <a:spAutoFit/>
          </a:bodyPr>
          <a:lstStyle/>
          <a:p>
            <a:r>
              <a:rPr lang="en-US" b="1" dirty="0">
                <a:solidFill>
                  <a:schemeClr val="accent6"/>
                </a:solidFill>
              </a:rPr>
              <a:t>Right</a:t>
            </a:r>
          </a:p>
        </p:txBody>
      </p:sp>
      <p:pic>
        <p:nvPicPr>
          <p:cNvPr id="2" name="Picture 1">
            <a:extLst>
              <a:ext uri="{FF2B5EF4-FFF2-40B4-BE49-F238E27FC236}">
                <a16:creationId xmlns:a16="http://schemas.microsoft.com/office/drawing/2014/main" id="{DEBB1B8E-45F0-4EC9-824E-79528B68DB69}"/>
              </a:ext>
            </a:extLst>
          </p:cNvPr>
          <p:cNvPicPr>
            <a:picLocks noChangeAspect="1"/>
          </p:cNvPicPr>
          <p:nvPr/>
        </p:nvPicPr>
        <p:blipFill>
          <a:blip r:embed="rId3"/>
          <a:stretch>
            <a:fillRect/>
          </a:stretch>
        </p:blipFill>
        <p:spPr>
          <a:xfrm>
            <a:off x="3932181" y="3699505"/>
            <a:ext cx="4495800" cy="203835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566976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726164" y="1246187"/>
            <a:ext cx="9433248" cy="28050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rPr>
              <a:t>Lỗi</a:t>
            </a:r>
            <a:r>
              <a:rPr lang="en-US" sz="2400" dirty="0">
                <a:solidFill>
                  <a:prstClr val="black">
                    <a:lumMod val="50000"/>
                    <a:lumOff val="50000"/>
                  </a:prstClr>
                </a:solidFill>
              </a:rPr>
              <a:t> </a:t>
            </a:r>
            <a:r>
              <a:rPr lang="en-US" sz="2400" dirty="0" err="1">
                <a:solidFill>
                  <a:prstClr val="black">
                    <a:lumMod val="50000"/>
                    <a:lumOff val="50000"/>
                  </a:prstClr>
                </a:solidFill>
              </a:rPr>
              <a:t>cú</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hay </a:t>
            </a:r>
            <a:r>
              <a:rPr lang="en-US" sz="2400" dirty="0" err="1">
                <a:solidFill>
                  <a:prstClr val="black">
                    <a:lumMod val="50000"/>
                    <a:lumOff val="50000"/>
                  </a:prstClr>
                </a:solidFill>
              </a:rPr>
              <a:t>gặp</a:t>
            </a:r>
            <a:r>
              <a:rPr lang="en-US" sz="2400" dirty="0">
                <a:solidFill>
                  <a:prstClr val="black">
                    <a:lumMod val="50000"/>
                    <a:lumOff val="50000"/>
                  </a:prstClr>
                </a:solidFill>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Khi arrow function bên trong một hàm hoặc sử dụng dạng một biến thì phải dùng cặp đóng mở để bao quanh lại hoặc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f</a:t>
            </a:r>
            <a:r>
              <a:rPr lang="vi-VN" sz="2400" dirty="0">
                <a:solidFill>
                  <a:prstClr val="black">
                    <a:lumMod val="50000"/>
                    <a:lumOff val="50000"/>
                  </a:prstClr>
                </a:solidFill>
              </a:rPr>
              <a:t>unction expressions </a:t>
            </a:r>
            <a:r>
              <a:rPr lang="en-US" sz="2400" dirty="0">
                <a:solidFill>
                  <a:prstClr val="black">
                    <a:lumMod val="50000"/>
                    <a:lumOff val="50000"/>
                  </a:prstClr>
                </a:solidFill>
              </a:rPr>
              <a:t>:</a:t>
            </a:r>
          </a:p>
          <a:p>
            <a:pPr lvl="0">
              <a:lnSpc>
                <a:spcPct val="150000"/>
              </a:lnSpc>
            </a:pPr>
            <a:endParaRPr lang="en-US" sz="2400" b="1"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Arrow Function - </a:t>
            </a:r>
            <a:r>
              <a:rPr lang="en-US" sz="3200" dirty="0" err="1">
                <a:solidFill>
                  <a:prstClr val="black">
                    <a:lumMod val="50000"/>
                    <a:lumOff val="50000"/>
                  </a:prstClr>
                </a:solidFill>
              </a:rPr>
              <a:t>Lỗi</a:t>
            </a:r>
            <a:r>
              <a:rPr lang="en-US" sz="3200" dirty="0">
                <a:solidFill>
                  <a:prstClr val="black">
                    <a:lumMod val="50000"/>
                    <a:lumOff val="50000"/>
                  </a:prstClr>
                </a:solidFill>
              </a:rPr>
              <a:t> </a:t>
            </a:r>
            <a:r>
              <a:rPr lang="en-US" sz="3200" dirty="0" err="1">
                <a:solidFill>
                  <a:prstClr val="black">
                    <a:lumMod val="50000"/>
                    <a:lumOff val="50000"/>
                  </a:prstClr>
                </a:solidFill>
              </a:rPr>
              <a:t>cú</a:t>
            </a:r>
            <a:r>
              <a:rPr lang="en-US" sz="3200" dirty="0">
                <a:solidFill>
                  <a:prstClr val="black">
                    <a:lumMod val="50000"/>
                    <a:lumOff val="50000"/>
                  </a:prstClr>
                </a:solidFill>
              </a:rPr>
              <a:t> </a:t>
            </a:r>
            <a:r>
              <a:rPr lang="en-US" sz="3200" dirty="0" err="1">
                <a:solidFill>
                  <a:prstClr val="black">
                    <a:lumMod val="50000"/>
                    <a:lumOff val="50000"/>
                  </a:prstClr>
                </a:solidFill>
              </a:rPr>
              <a:t>pháp</a:t>
            </a:r>
            <a:r>
              <a:rPr lang="en-US" sz="3200" dirty="0">
                <a:solidFill>
                  <a:prstClr val="black">
                    <a:lumMod val="50000"/>
                    <a:lumOff val="50000"/>
                  </a:prstClr>
                </a:solidFill>
              </a:rPr>
              <a:t> hay </a:t>
            </a:r>
            <a:r>
              <a:rPr lang="en-US" sz="3200" dirty="0" err="1">
                <a:solidFill>
                  <a:prstClr val="black">
                    <a:lumMod val="50000"/>
                    <a:lumOff val="50000"/>
                  </a:prstClr>
                </a:solidFill>
              </a:rPr>
              <a:t>gặp</a:t>
            </a:r>
            <a:endParaRPr lang="en-US" sz="3200" dirty="0">
              <a:solidFill>
                <a:prstClr val="black">
                  <a:lumMod val="50000"/>
                  <a:lumOff val="50000"/>
                </a:prstClr>
              </a:solidFill>
            </a:endParaRPr>
          </a:p>
        </p:txBody>
      </p:sp>
      <p:sp>
        <p:nvSpPr>
          <p:cNvPr id="8" name="Rectangle 7">
            <a:extLst>
              <a:ext uri="{FF2B5EF4-FFF2-40B4-BE49-F238E27FC236}">
                <a16:creationId xmlns:a16="http://schemas.microsoft.com/office/drawing/2014/main" id="{37939937-CD39-461F-A7B0-875D4F3F1026}"/>
              </a:ext>
            </a:extLst>
          </p:cNvPr>
          <p:cNvSpPr/>
          <p:nvPr/>
        </p:nvSpPr>
        <p:spPr>
          <a:xfrm>
            <a:off x="6106000" y="3843198"/>
            <a:ext cx="5053412" cy="20398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 name="TextBox 10">
            <a:extLst>
              <a:ext uri="{FF2B5EF4-FFF2-40B4-BE49-F238E27FC236}">
                <a16:creationId xmlns:a16="http://schemas.microsoft.com/office/drawing/2014/main" id="{3EBD4372-0247-4B3F-9A4D-12D2C3A42747}"/>
              </a:ext>
            </a:extLst>
          </p:cNvPr>
          <p:cNvSpPr txBox="1"/>
          <p:nvPr/>
        </p:nvSpPr>
        <p:spPr>
          <a:xfrm>
            <a:off x="6379833" y="3952149"/>
            <a:ext cx="753903" cy="369332"/>
          </a:xfrm>
          <a:prstGeom prst="rect">
            <a:avLst/>
          </a:prstGeom>
          <a:noFill/>
        </p:spPr>
        <p:txBody>
          <a:bodyPr wrap="square" rtlCol="0">
            <a:spAutoFit/>
          </a:bodyPr>
          <a:lstStyle/>
          <a:p>
            <a:r>
              <a:rPr lang="en-US" b="1" dirty="0">
                <a:solidFill>
                  <a:schemeClr val="accent6"/>
                </a:solidFill>
              </a:rPr>
              <a:t>Right</a:t>
            </a:r>
          </a:p>
        </p:txBody>
      </p:sp>
      <p:pic>
        <p:nvPicPr>
          <p:cNvPr id="4" name="Picture 3">
            <a:extLst>
              <a:ext uri="{FF2B5EF4-FFF2-40B4-BE49-F238E27FC236}">
                <a16:creationId xmlns:a16="http://schemas.microsoft.com/office/drawing/2014/main" id="{F4B54A2B-341E-4781-B3D7-3940DBEEB782}"/>
              </a:ext>
            </a:extLst>
          </p:cNvPr>
          <p:cNvPicPr>
            <a:picLocks noChangeAspect="1"/>
          </p:cNvPicPr>
          <p:nvPr/>
        </p:nvPicPr>
        <p:blipFill>
          <a:blip r:embed="rId4"/>
          <a:stretch>
            <a:fillRect/>
          </a:stretch>
        </p:blipFill>
        <p:spPr>
          <a:xfrm>
            <a:off x="839474" y="4861831"/>
            <a:ext cx="4239206" cy="337812"/>
          </a:xfrm>
          <a:prstGeom prst="rect">
            <a:avLst/>
          </a:prstGeom>
        </p:spPr>
      </p:pic>
      <p:pic>
        <p:nvPicPr>
          <p:cNvPr id="5" name="Picture 4">
            <a:extLst>
              <a:ext uri="{FF2B5EF4-FFF2-40B4-BE49-F238E27FC236}">
                <a16:creationId xmlns:a16="http://schemas.microsoft.com/office/drawing/2014/main" id="{9CC0EEB1-CDFF-46EE-B324-1BC733B5813A}"/>
              </a:ext>
            </a:extLst>
          </p:cNvPr>
          <p:cNvPicPr>
            <a:picLocks noChangeAspect="1"/>
          </p:cNvPicPr>
          <p:nvPr/>
        </p:nvPicPr>
        <p:blipFill>
          <a:blip r:embed="rId5"/>
          <a:stretch>
            <a:fillRect/>
          </a:stretch>
        </p:blipFill>
        <p:spPr>
          <a:xfrm>
            <a:off x="6379833" y="4408077"/>
            <a:ext cx="4669917" cy="1203736"/>
          </a:xfrm>
          <a:prstGeom prst="rect">
            <a:avLst/>
          </a:prstGeom>
        </p:spPr>
      </p:pic>
      <p:sp>
        <p:nvSpPr>
          <p:cNvPr id="14" name="Rectangle 13">
            <a:extLst>
              <a:ext uri="{FF2B5EF4-FFF2-40B4-BE49-F238E27FC236}">
                <a16:creationId xmlns:a16="http://schemas.microsoft.com/office/drawing/2014/main" id="{62796AE2-3FC0-4E82-BC24-2C1645091478}"/>
              </a:ext>
            </a:extLst>
          </p:cNvPr>
          <p:cNvSpPr/>
          <p:nvPr/>
        </p:nvSpPr>
        <p:spPr>
          <a:xfrm>
            <a:off x="692093" y="3843197"/>
            <a:ext cx="4646103" cy="203987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38788E06-F4B1-4C23-9B94-93272BA9E208}"/>
              </a:ext>
            </a:extLst>
          </p:cNvPr>
          <p:cNvSpPr txBox="1"/>
          <p:nvPr/>
        </p:nvSpPr>
        <p:spPr>
          <a:xfrm>
            <a:off x="839474" y="4141652"/>
            <a:ext cx="1032982" cy="369332"/>
          </a:xfrm>
          <a:prstGeom prst="rect">
            <a:avLst/>
          </a:prstGeom>
          <a:noFill/>
        </p:spPr>
        <p:txBody>
          <a:bodyPr wrap="square" rtlCol="0">
            <a:spAutoFit/>
          </a:bodyPr>
          <a:lstStyle/>
          <a:p>
            <a:r>
              <a:rPr lang="en-US" b="1" dirty="0">
                <a:solidFill>
                  <a:srgbClr val="FF0000"/>
                </a:solidFill>
              </a:rPr>
              <a:t>Wrong</a:t>
            </a:r>
          </a:p>
        </p:txBody>
      </p:sp>
    </p:spTree>
    <p:extLst>
      <p:ext uri="{BB962C8B-B14F-4D97-AF65-F5344CB8AC3E}">
        <p14:creationId xmlns:p14="http://schemas.microsoft.com/office/powerpoint/2010/main" val="17128753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806A1F9-B172-485B-AD85-A3D1993AD5F0}"/>
              </a:ext>
            </a:extLst>
          </p:cNvPr>
          <p:cNvSpPr txBox="1"/>
          <p:nvPr/>
        </p:nvSpPr>
        <p:spPr>
          <a:xfrm>
            <a:off x="1587919" y="2581924"/>
            <a:ext cx="9016160"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b="1" i="0" u="none" strike="noStrike" kern="1200" cap="none" spc="0" normalizeH="0" baseline="0" noProof="0" dirty="0">
                <a:ln>
                  <a:noFill/>
                </a:ln>
                <a:solidFill>
                  <a:srgbClr val="FFC44D"/>
                </a:solidFill>
                <a:effectLst/>
                <a:uLnTx/>
                <a:uFillTx/>
                <a:latin typeface="Montserrat Thin"/>
                <a:ea typeface="+mn-ea"/>
                <a:cs typeface="+mn-cs"/>
              </a:rPr>
              <a:t>this</a:t>
            </a:r>
            <a:r>
              <a:rPr kumimoji="0" lang="vi-VN" sz="2400" i="0" u="none" strike="noStrike" kern="1200" cap="none" spc="0" normalizeH="0" baseline="0" noProof="0" dirty="0">
                <a:ln>
                  <a:noFill/>
                </a:ln>
                <a:solidFill>
                  <a:prstClr val="black">
                    <a:lumMod val="50000"/>
                    <a:lumOff val="50000"/>
                  </a:prstClr>
                </a:solidFill>
                <a:effectLst/>
                <a:uLnTx/>
                <a:uFillTx/>
                <a:latin typeface="Montserrat Thin"/>
                <a:ea typeface="+mn-ea"/>
                <a:cs typeface="+mn-cs"/>
              </a:rPr>
              <a:t> trong javascript đôi khi rất phức tạp và rối rắm. Trong trường hợp các function lồng nhau hoặc callback function, chúng ta cần xác định context (ngữ cảnh) của </a:t>
            </a:r>
            <a:r>
              <a:rPr kumimoji="0" lang="vi-VN" sz="2400" b="1" i="0" u="none" strike="noStrike" kern="1200" cap="none" spc="0" normalizeH="0" baseline="0" noProof="0" dirty="0">
                <a:ln>
                  <a:noFill/>
                </a:ln>
                <a:solidFill>
                  <a:srgbClr val="FFC44D"/>
                </a:solidFill>
                <a:effectLst/>
                <a:uLnTx/>
                <a:uFillTx/>
                <a:latin typeface="Montserrat Thin"/>
                <a:ea typeface="+mn-ea"/>
                <a:cs typeface="+mn-cs"/>
              </a:rPr>
              <a:t>this</a:t>
            </a:r>
            <a:endParaRPr kumimoji="0" lang="en-US" sz="2400" b="1" i="0" u="none" strike="noStrike" kern="1200" cap="none" spc="0" normalizeH="0" baseline="0" noProof="0" dirty="0">
              <a:ln>
                <a:noFill/>
              </a:ln>
              <a:solidFill>
                <a:srgbClr val="FFC44D"/>
              </a:solidFill>
              <a:effectLst/>
              <a:uLnTx/>
              <a:uFillTx/>
              <a:latin typeface="Montserrat Thin"/>
              <a:ea typeface="+mn-ea"/>
              <a:cs typeface="+mn-cs"/>
            </a:endParaRPr>
          </a:p>
          <a:p>
            <a:pPr marL="342900" indent="-342900">
              <a:lnSpc>
                <a:spcPct val="150000"/>
              </a:lnSpc>
              <a:buFont typeface="Arial" panose="020B0604020202020204" pitchFamily="34" charset="0"/>
              <a:buChar char="•"/>
            </a:pPr>
            <a:r>
              <a:rPr lang="en-US" sz="2400" dirty="0" err="1">
                <a:solidFill>
                  <a:prstClr val="black">
                    <a:lumMod val="50000"/>
                    <a:lumOff val="50000"/>
                  </a:prstClr>
                </a:solidFill>
                <a:latin typeface="Montserrat Thin"/>
              </a:rPr>
              <a:t>Mỗi</a:t>
            </a:r>
            <a:r>
              <a:rPr lang="en-US" sz="2400" dirty="0">
                <a:solidFill>
                  <a:prstClr val="black">
                    <a:lumMod val="50000"/>
                    <a:lumOff val="50000"/>
                  </a:prstClr>
                </a:solidFill>
                <a:latin typeface="Montserrat Thin"/>
              </a:rPr>
              <a:t> function </a:t>
            </a:r>
            <a:r>
              <a:rPr lang="en-US" sz="2400" dirty="0" err="1">
                <a:solidFill>
                  <a:prstClr val="black">
                    <a:lumMod val="50000"/>
                    <a:lumOff val="50000"/>
                  </a:prstClr>
                </a:solidFill>
                <a:latin typeface="Montserrat Thin"/>
              </a:rPr>
              <a:t>trong</a:t>
            </a:r>
            <a:r>
              <a:rPr lang="en-US" sz="2400" dirty="0">
                <a:solidFill>
                  <a:prstClr val="black">
                    <a:lumMod val="50000"/>
                    <a:lumOff val="50000"/>
                  </a:prstClr>
                </a:solidFill>
                <a:latin typeface="Montserrat Thin"/>
              </a:rPr>
              <a:t> </a:t>
            </a:r>
            <a:r>
              <a:rPr lang="en-US" sz="2400" dirty="0" err="1">
                <a:solidFill>
                  <a:prstClr val="black">
                    <a:lumMod val="50000"/>
                    <a:lumOff val="50000"/>
                  </a:prstClr>
                </a:solidFill>
                <a:latin typeface="Montserrat Thin"/>
              </a:rPr>
              <a:t>javascript</a:t>
            </a:r>
            <a:r>
              <a:rPr lang="en-US" sz="2400" dirty="0">
                <a:solidFill>
                  <a:prstClr val="black">
                    <a:lumMod val="50000"/>
                    <a:lumOff val="50000"/>
                  </a:prstClr>
                </a:solidFill>
                <a:latin typeface="Montserrat Thin"/>
              </a:rPr>
              <a:t> </a:t>
            </a:r>
            <a:r>
              <a:rPr lang="en-US" sz="2400" dirty="0" err="1">
                <a:solidFill>
                  <a:prstClr val="black">
                    <a:lumMod val="50000"/>
                    <a:lumOff val="50000"/>
                  </a:prstClr>
                </a:solidFill>
                <a:latin typeface="Montserrat Thin"/>
              </a:rPr>
              <a:t>định</a:t>
            </a:r>
            <a:r>
              <a:rPr lang="en-US" sz="2400" dirty="0">
                <a:solidFill>
                  <a:prstClr val="black">
                    <a:lumMod val="50000"/>
                    <a:lumOff val="50000"/>
                  </a:prstClr>
                </a:solidFill>
                <a:latin typeface="Montserrat Thin"/>
              </a:rPr>
              <a:t> </a:t>
            </a:r>
            <a:r>
              <a:rPr lang="en-US" sz="2400" dirty="0" err="1">
                <a:solidFill>
                  <a:prstClr val="black">
                    <a:lumMod val="50000"/>
                    <a:lumOff val="50000"/>
                  </a:prstClr>
                </a:solidFill>
                <a:latin typeface="Montserrat Thin"/>
              </a:rPr>
              <a:t>nghĩa</a:t>
            </a:r>
            <a:r>
              <a:rPr lang="en-US" sz="2400" dirty="0">
                <a:solidFill>
                  <a:prstClr val="black">
                    <a:lumMod val="50000"/>
                    <a:lumOff val="50000"/>
                  </a:prstClr>
                </a:solidFill>
                <a:latin typeface="Montserrat Thin"/>
              </a:rPr>
              <a:t> 1 </a:t>
            </a:r>
            <a:r>
              <a:rPr lang="en-US" sz="2400" dirty="0" err="1">
                <a:solidFill>
                  <a:prstClr val="black">
                    <a:lumMod val="50000"/>
                    <a:lumOff val="50000"/>
                  </a:prstClr>
                </a:solidFill>
                <a:latin typeface="Montserrat Thin"/>
              </a:rPr>
              <a:t>ngữ</a:t>
            </a:r>
            <a:r>
              <a:rPr lang="en-US" sz="2400" dirty="0">
                <a:solidFill>
                  <a:prstClr val="black">
                    <a:lumMod val="50000"/>
                    <a:lumOff val="50000"/>
                  </a:prstClr>
                </a:solidFill>
                <a:latin typeface="Montserrat Thin"/>
              </a:rPr>
              <a:t> </a:t>
            </a:r>
            <a:r>
              <a:rPr lang="en-US" sz="2400" dirty="0" err="1">
                <a:solidFill>
                  <a:prstClr val="black">
                    <a:lumMod val="50000"/>
                    <a:lumOff val="50000"/>
                  </a:prstClr>
                </a:solidFill>
                <a:latin typeface="Montserrat Thin"/>
              </a:rPr>
              <a:t>cảnh</a:t>
            </a:r>
            <a:r>
              <a:rPr lang="en-US" sz="2400" dirty="0">
                <a:solidFill>
                  <a:prstClr val="black">
                    <a:lumMod val="50000"/>
                    <a:lumOff val="50000"/>
                  </a:prstClr>
                </a:solidFill>
                <a:latin typeface="Montserrat Thin"/>
              </a:rPr>
              <a:t> </a:t>
            </a:r>
            <a:r>
              <a:rPr lang="en-US" sz="2400" dirty="0" err="1">
                <a:solidFill>
                  <a:prstClr val="black">
                    <a:lumMod val="50000"/>
                    <a:lumOff val="50000"/>
                  </a:prstClr>
                </a:solidFill>
                <a:latin typeface="Montserrat Thin"/>
              </a:rPr>
              <a:t>của</a:t>
            </a:r>
            <a:r>
              <a:rPr lang="en-US" sz="2400" dirty="0">
                <a:solidFill>
                  <a:prstClr val="black">
                    <a:lumMod val="50000"/>
                    <a:lumOff val="50000"/>
                  </a:prstClr>
                </a:solidFill>
                <a:latin typeface="Montserrat Thin"/>
              </a:rPr>
              <a:t> </a:t>
            </a:r>
            <a:r>
              <a:rPr lang="en-US" sz="2400" b="1" dirty="0">
                <a:solidFill>
                  <a:srgbClr val="FFC44D"/>
                </a:solidFill>
                <a:latin typeface="Montserrat Thin"/>
              </a:rPr>
              <a:t>this</a:t>
            </a:r>
            <a:endParaRPr kumimoji="0" lang="vi-VN" sz="2400" b="1" i="0" u="none" strike="noStrike" kern="1200" cap="none" spc="0" normalizeH="0" baseline="0" noProof="0" dirty="0">
              <a:ln>
                <a:noFill/>
              </a:ln>
              <a:solidFill>
                <a:srgbClr val="FFC44D"/>
              </a:solidFill>
              <a:effectLst/>
              <a:uLnTx/>
              <a:uFillTx/>
              <a:latin typeface="Montserrat Thin"/>
            </a:endParaRPr>
          </a:p>
          <a:p>
            <a:pPr marL="342900" lvl="0" indent="-342900">
              <a:lnSpc>
                <a:spcPct val="150000"/>
              </a:lnSpc>
              <a:buFont typeface="Arial" panose="020B0604020202020204" pitchFamily="34" charset="0"/>
              <a:buChar char="•"/>
            </a:pPr>
            <a:endParaRPr kumimoji="0" lang="vi-VN" sz="2400" b="1" i="0" u="none" strike="noStrike" kern="1200" cap="none" spc="0" normalizeH="0" baseline="0" noProof="0" dirty="0">
              <a:ln>
                <a:noFill/>
              </a:ln>
              <a:solidFill>
                <a:srgbClr val="FFC44D"/>
              </a:solidFill>
              <a:effectLst/>
              <a:uLnTx/>
              <a:uFillTx/>
              <a:latin typeface="Montserrat Thin"/>
              <a:ea typeface="+mn-ea"/>
              <a:cs typeface="+mn-cs"/>
            </a:endParaRPr>
          </a:p>
        </p:txBody>
      </p:sp>
      <p:sp>
        <p:nvSpPr>
          <p:cNvPr id="3" name="Slide Number Placeholder 2">
            <a:extLst>
              <a:ext uri="{FF2B5EF4-FFF2-40B4-BE49-F238E27FC236}">
                <a16:creationId xmlns:a16="http://schemas.microsoft.com/office/drawing/2014/main" id="{F86E716B-9D41-4A9D-B894-DEFEDA4272AA}"/>
              </a:ext>
            </a:extLst>
          </p:cNvPr>
          <p:cNvSpPr>
            <a:spLocks noGrp="1"/>
          </p:cNvSpPr>
          <p:nvPr>
            <p:ph type="sldNum" sz="quarter" idx="12"/>
          </p:nvPr>
        </p:nvSpPr>
        <p:spPr/>
        <p:txBody>
          <a:bodyPr/>
          <a:lstStyle/>
          <a:p>
            <a:fld id="{C05E74F7-3300-457A-B626-DF17756E4C0D}" type="slidenum">
              <a:rPr lang="en-US" smtClean="0"/>
              <a:pPr/>
              <a:t>25</a:t>
            </a:fld>
            <a:endParaRPr lang="en-US" dirty="0"/>
          </a:p>
        </p:txBody>
      </p:sp>
      <p:pic>
        <p:nvPicPr>
          <p:cNvPr id="15" name="Picture Placeholder 14">
            <a:extLst>
              <a:ext uri="{FF2B5EF4-FFF2-40B4-BE49-F238E27FC236}">
                <a16:creationId xmlns:a16="http://schemas.microsoft.com/office/drawing/2014/main" id="{01E524EB-B639-4EAC-A688-64A5B06796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851"/>
          <a:stretch/>
        </p:blipFill>
        <p:spPr>
          <a:xfrm>
            <a:off x="0" y="1"/>
            <a:ext cx="6095999" cy="2472612"/>
          </a:xfrm>
        </p:spPr>
      </p:pic>
      <p:sp>
        <p:nvSpPr>
          <p:cNvPr id="17" name="TextBox 16">
            <a:extLst>
              <a:ext uri="{FF2B5EF4-FFF2-40B4-BE49-F238E27FC236}">
                <a16:creationId xmlns:a16="http://schemas.microsoft.com/office/drawing/2014/main" id="{22392ED8-E673-438E-A467-A81CCF3D833A}"/>
              </a:ext>
            </a:extLst>
          </p:cNvPr>
          <p:cNvSpPr txBox="1"/>
          <p:nvPr/>
        </p:nvSpPr>
        <p:spPr>
          <a:xfrm>
            <a:off x="5756261" y="1236307"/>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rPr>
              <a:t>Con </a:t>
            </a:r>
            <a:r>
              <a:rPr lang="en-US" sz="3200" dirty="0" err="1">
                <a:solidFill>
                  <a:prstClr val="black">
                    <a:lumMod val="50000"/>
                    <a:lumOff val="50000"/>
                  </a:prstClr>
                </a:solidFill>
              </a:rPr>
              <a:t>trỏ</a:t>
            </a:r>
            <a:r>
              <a:rPr lang="en-US" sz="3200" dirty="0">
                <a:solidFill>
                  <a:prstClr val="black">
                    <a:lumMod val="50000"/>
                    <a:lumOff val="50000"/>
                  </a:prstClr>
                </a:solidFill>
              </a:rPr>
              <a:t> This</a:t>
            </a:r>
            <a:endParaRPr lang="en-US" sz="3200" dirty="0">
              <a:solidFill>
                <a:prstClr val="black">
                  <a:lumMod val="50000"/>
                  <a:lumOff val="50000"/>
                </a:prstClr>
              </a:solidFill>
              <a:latin typeface="Montserrat Semibold"/>
            </a:endParaRPr>
          </a:p>
        </p:txBody>
      </p:sp>
      <p:pic>
        <p:nvPicPr>
          <p:cNvPr id="6" name="Picture 5" descr="A close up of a logo&#10;&#10;Description automatically generated">
            <a:extLst>
              <a:ext uri="{FF2B5EF4-FFF2-40B4-BE49-F238E27FC236}">
                <a16:creationId xmlns:a16="http://schemas.microsoft.com/office/drawing/2014/main" id="{745C5C08-E4D5-4351-88A2-15897D24188A}"/>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17502833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7911E9A-47AC-4164-B0F3-E833598B5D76}"/>
              </a:ext>
            </a:extLst>
          </p:cNvPr>
          <p:cNvPicPr>
            <a:picLocks noChangeAspect="1"/>
          </p:cNvPicPr>
          <p:nvPr/>
        </p:nvPicPr>
        <p:blipFill>
          <a:blip r:embed="rId3"/>
          <a:stretch>
            <a:fillRect/>
          </a:stretch>
        </p:blipFill>
        <p:spPr>
          <a:xfrm>
            <a:off x="2744736" y="2012010"/>
            <a:ext cx="8004118" cy="3246868"/>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9" y="5468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Con </a:t>
            </a:r>
            <a:r>
              <a:rPr lang="en-US" sz="3200" dirty="0" err="1">
                <a:solidFill>
                  <a:prstClr val="black">
                    <a:lumMod val="50000"/>
                    <a:lumOff val="50000"/>
                  </a:prstClr>
                </a:solidFill>
              </a:rPr>
              <a:t>trỏ</a:t>
            </a:r>
            <a:r>
              <a:rPr lang="en-US" sz="3200" dirty="0">
                <a:solidFill>
                  <a:prstClr val="black">
                    <a:lumMod val="50000"/>
                    <a:lumOff val="50000"/>
                  </a:prstClr>
                </a:solidFill>
              </a:rPr>
              <a:t> This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872456" y="1246187"/>
            <a:ext cx="9433248" cy="114307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solidFill>
                  <a:prstClr val="black">
                    <a:lumMod val="50000"/>
                    <a:lumOff val="50000"/>
                  </a:prstClr>
                </a:solidFill>
              </a:rPr>
              <a:t>Context (</a:t>
            </a:r>
            <a:r>
              <a:rPr lang="en-US" sz="2400" dirty="0" err="1">
                <a:solidFill>
                  <a:prstClr val="black">
                    <a:lumMod val="50000"/>
                    <a:lumOff val="50000"/>
                  </a:prstClr>
                </a:solidFill>
              </a:rPr>
              <a:t>ngữ</a:t>
            </a:r>
            <a:r>
              <a:rPr lang="en-US" sz="2400" dirty="0">
                <a:solidFill>
                  <a:prstClr val="black">
                    <a:lumMod val="50000"/>
                    <a:lumOff val="50000"/>
                  </a:prstClr>
                </a:solidFill>
              </a:rPr>
              <a:t> </a:t>
            </a:r>
            <a:r>
              <a:rPr lang="en-US" sz="2400" dirty="0" err="1">
                <a:solidFill>
                  <a:prstClr val="black">
                    <a:lumMod val="50000"/>
                    <a:lumOff val="50000"/>
                  </a:prstClr>
                </a:solidFill>
              </a:rPr>
              <a:t>cảnh</a:t>
            </a:r>
            <a:r>
              <a:rPr lang="en-US" sz="2400" dirty="0">
                <a:solidFill>
                  <a:prstClr val="black">
                    <a:lumMod val="50000"/>
                    <a:lumOff val="50000"/>
                  </a:prstClr>
                </a:solidFill>
              </a:rPr>
              <a:t>)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b="1" dirty="0">
                <a:solidFill>
                  <a:srgbClr val="FFC44D"/>
                </a:solidFill>
              </a:rPr>
              <a:t>this</a:t>
            </a:r>
            <a:r>
              <a:rPr lang="en-US" sz="2400" dirty="0">
                <a:solidFill>
                  <a:prstClr val="black">
                    <a:lumMod val="50000"/>
                    <a:lumOff val="50000"/>
                  </a:prstClr>
                </a:solidFill>
              </a:rPr>
              <a:t> </a:t>
            </a:r>
            <a:r>
              <a:rPr lang="en-US" sz="2400" dirty="0" err="1">
                <a:solidFill>
                  <a:prstClr val="black">
                    <a:lumMod val="50000"/>
                    <a:lumOff val="50000"/>
                  </a:prstClr>
                </a:solidFill>
              </a:rPr>
              <a:t>trong</a:t>
            </a:r>
            <a:r>
              <a:rPr lang="en-US" sz="2400" dirty="0">
                <a:solidFill>
                  <a:prstClr val="black">
                    <a:lumMod val="50000"/>
                    <a:lumOff val="50000"/>
                  </a:prstClr>
                </a:solidFill>
              </a:rPr>
              <a:t> </a:t>
            </a:r>
            <a:r>
              <a:rPr lang="en-US" sz="2400" dirty="0" err="1">
                <a:solidFill>
                  <a:prstClr val="black">
                    <a:lumMod val="50000"/>
                    <a:lumOff val="50000"/>
                  </a:prstClr>
                </a:solidFill>
              </a:rPr>
              <a:t>đoạn</a:t>
            </a:r>
            <a:r>
              <a:rPr lang="en-US" sz="2400" dirty="0">
                <a:solidFill>
                  <a:prstClr val="black">
                    <a:lumMod val="50000"/>
                    <a:lumOff val="50000"/>
                  </a:prstClr>
                </a:solidFill>
              </a:rPr>
              <a:t> code </a:t>
            </a:r>
            <a:r>
              <a:rPr lang="en-US" sz="2400" dirty="0" err="1">
                <a:solidFill>
                  <a:prstClr val="black">
                    <a:lumMod val="50000"/>
                    <a:lumOff val="50000"/>
                  </a:prstClr>
                </a:solidFill>
              </a:rPr>
              <a:t>dưới</a:t>
            </a:r>
            <a:r>
              <a:rPr lang="en-US" sz="2400" dirty="0">
                <a:solidFill>
                  <a:prstClr val="black">
                    <a:lumMod val="50000"/>
                    <a:lumOff val="50000"/>
                  </a:prstClr>
                </a:solidFill>
              </a:rPr>
              <a:t> </a:t>
            </a:r>
            <a:r>
              <a:rPr lang="en-US" sz="2400" dirty="0" err="1">
                <a:solidFill>
                  <a:prstClr val="black">
                    <a:lumMod val="50000"/>
                    <a:lumOff val="50000"/>
                  </a:prstClr>
                </a:solidFill>
              </a:rPr>
              <a:t>đây</a:t>
            </a:r>
            <a:r>
              <a:rPr lang="en-US" sz="2400" dirty="0">
                <a:solidFill>
                  <a:prstClr val="black">
                    <a:lumMod val="50000"/>
                    <a:lumOff val="50000"/>
                  </a:prstClr>
                </a:solidFill>
              </a:rPr>
              <a:t> </a:t>
            </a:r>
            <a:r>
              <a:rPr lang="en-US" sz="2400" dirty="0" err="1">
                <a:solidFill>
                  <a:prstClr val="black">
                    <a:lumMod val="50000"/>
                    <a:lumOff val="50000"/>
                  </a:prstClr>
                </a:solidFill>
              </a:rPr>
              <a:t>là</a:t>
            </a:r>
            <a:r>
              <a:rPr lang="en-US" sz="2400" dirty="0">
                <a:solidFill>
                  <a:prstClr val="black">
                    <a:lumMod val="50000"/>
                    <a:lumOff val="50000"/>
                  </a:prstClr>
                </a:solidFill>
              </a:rPr>
              <a:t> </a:t>
            </a:r>
            <a:r>
              <a:rPr lang="en-US" sz="2400" dirty="0" err="1">
                <a:solidFill>
                  <a:prstClr val="black">
                    <a:lumMod val="50000"/>
                    <a:lumOff val="50000"/>
                  </a:prstClr>
                </a:solidFill>
              </a:rPr>
              <a:t>gì</a:t>
            </a:r>
            <a:r>
              <a:rPr lang="en-US" sz="2400" dirty="0">
                <a:solidFill>
                  <a:prstClr val="black">
                    <a:lumMod val="50000"/>
                    <a:lumOff val="50000"/>
                  </a:prstClr>
                </a:solidFill>
              </a:rPr>
              <a:t>?</a:t>
            </a:r>
          </a:p>
          <a:p>
            <a:pPr lvl="0">
              <a:lnSpc>
                <a:spcPct val="150000"/>
              </a:lnSpc>
            </a:pPr>
            <a:endParaRPr lang="en-US" sz="2400" b="1" dirty="0">
              <a:solidFill>
                <a:prstClr val="black">
                  <a:lumMod val="50000"/>
                  <a:lumOff val="50000"/>
                </a:prstClr>
              </a:solidFill>
            </a:endParaRPr>
          </a:p>
        </p:txBody>
      </p:sp>
      <p:pic>
        <p:nvPicPr>
          <p:cNvPr id="21" name="Picture 20" descr="A picture containing computer&#10;&#10;Description automatically generated">
            <a:extLst>
              <a:ext uri="{FF2B5EF4-FFF2-40B4-BE49-F238E27FC236}">
                <a16:creationId xmlns:a16="http://schemas.microsoft.com/office/drawing/2014/main" id="{1C67D065-F9E2-405B-AF9D-09BDB7B2FFA8}"/>
              </a:ext>
            </a:extLst>
          </p:cNvPr>
          <p:cNvPicPr>
            <a:picLocks noChangeAspect="1"/>
          </p:cNvPicPr>
          <p:nvPr/>
        </p:nvPicPr>
        <p:blipFill rotWithShape="1">
          <a:blip r:embed="rId4">
            <a:extLst>
              <a:ext uri="{28A0092B-C50C-407E-A947-70E740481C1C}">
                <a14:useLocalDpi xmlns:a14="http://schemas.microsoft.com/office/drawing/2010/main" val="0"/>
              </a:ext>
            </a:extLst>
          </a:blip>
          <a:srcRect b="7974"/>
          <a:stretch/>
        </p:blipFill>
        <p:spPr>
          <a:xfrm>
            <a:off x="29314" y="4336917"/>
            <a:ext cx="2536603" cy="2521084"/>
          </a:xfrm>
          <a:prstGeom prst="rect">
            <a:avLst/>
          </a:prstGeom>
        </p:spPr>
      </p:pic>
    </p:spTree>
    <p:extLst>
      <p:ext uri="{BB962C8B-B14F-4D97-AF65-F5344CB8AC3E}">
        <p14:creationId xmlns:p14="http://schemas.microsoft.com/office/powerpoint/2010/main" val="2553676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91195" y="1038135"/>
            <a:ext cx="9433248" cy="2805063"/>
          </a:xfrm>
          <a:prstGeom prst="rect">
            <a:avLst/>
          </a:prstGeom>
          <a:noFill/>
        </p:spPr>
        <p:txBody>
          <a:bodyPr wrap="square" rtlCol="0">
            <a:spAutoFit/>
          </a:bodyPr>
          <a:lstStyle/>
          <a:p>
            <a:pPr lvl="0">
              <a:lnSpc>
                <a:spcPct val="150000"/>
              </a:lnSpc>
            </a:pPr>
            <a:r>
              <a:rPr lang="vi-VN" sz="2400" dirty="0">
                <a:solidFill>
                  <a:prstClr val="black">
                    <a:lumMod val="50000"/>
                    <a:lumOff val="50000"/>
                  </a:prstClr>
                </a:solidFill>
              </a:rPr>
              <a:t>Đáp án: con trỏ </a:t>
            </a:r>
            <a:r>
              <a:rPr lang="vi-VN" sz="2400" b="1" dirty="0">
                <a:solidFill>
                  <a:schemeClr val="accent1"/>
                </a:solidFill>
              </a:rPr>
              <a:t>this</a:t>
            </a:r>
            <a:r>
              <a:rPr lang="vi-VN" sz="2400" dirty="0">
                <a:solidFill>
                  <a:prstClr val="black">
                    <a:lumMod val="50000"/>
                    <a:lumOff val="50000"/>
                  </a:prstClr>
                </a:solidFill>
              </a:rPr>
              <a:t> được sử dụng trong method </a:t>
            </a:r>
            <a:r>
              <a:rPr lang="en-US" sz="2400" b="1" dirty="0" err="1">
                <a:solidFill>
                  <a:srgbClr val="FFC44D"/>
                </a:solidFill>
              </a:rPr>
              <a:t>layThongTinHocVien</a:t>
            </a:r>
            <a:r>
              <a:rPr lang="vi-VN" sz="2400" dirty="0">
                <a:solidFill>
                  <a:prstClr val="black">
                    <a:lumMod val="50000"/>
                    <a:lumOff val="50000"/>
                  </a:prstClr>
                </a:solidFill>
              </a:rPr>
              <a:t>, và method này được định nghĩa trong </a:t>
            </a: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tượng</a:t>
            </a:r>
            <a:r>
              <a:rPr lang="vi-VN" sz="2400" dirty="0">
                <a:solidFill>
                  <a:prstClr val="black">
                    <a:lumMod val="50000"/>
                    <a:lumOff val="50000"/>
                  </a:prstClr>
                </a:solidFill>
              </a:rPr>
              <a:t> </a:t>
            </a:r>
            <a:r>
              <a:rPr lang="en-US" sz="2400" b="1" dirty="0" err="1">
                <a:solidFill>
                  <a:srgbClr val="00B0F0"/>
                </a:solidFill>
              </a:rPr>
              <a:t>hocVien</a:t>
            </a:r>
            <a:r>
              <a:rPr lang="vi-VN" sz="2400" dirty="0">
                <a:solidFill>
                  <a:prstClr val="black">
                    <a:lumMod val="50000"/>
                    <a:lumOff val="50000"/>
                  </a:prstClr>
                </a:solidFill>
              </a:rPr>
              <a:t>, vậy nên </a:t>
            </a:r>
            <a:r>
              <a:rPr lang="vi-VN" sz="2400" b="1" dirty="0">
                <a:solidFill>
                  <a:schemeClr val="accent1"/>
                </a:solidFill>
              </a:rPr>
              <a:t>this</a:t>
            </a:r>
            <a:r>
              <a:rPr lang="vi-VN" sz="2400" dirty="0">
                <a:solidFill>
                  <a:prstClr val="black">
                    <a:lumMod val="50000"/>
                    <a:lumOff val="50000"/>
                  </a:prstClr>
                </a:solidFill>
              </a:rPr>
              <a:t>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tham</a:t>
            </a:r>
            <a:r>
              <a:rPr lang="en-US" sz="2400" dirty="0">
                <a:solidFill>
                  <a:prstClr val="black">
                    <a:lumMod val="50000"/>
                    <a:lumOff val="50000"/>
                  </a:prstClr>
                </a:solidFill>
              </a:rPr>
              <a:t> </a:t>
            </a:r>
            <a:r>
              <a:rPr lang="en-US" sz="2400" dirty="0" err="1">
                <a:solidFill>
                  <a:prstClr val="black">
                    <a:lumMod val="50000"/>
                    <a:lumOff val="50000"/>
                  </a:prstClr>
                </a:solidFill>
              </a:rPr>
              <a:t>chiếu</a:t>
            </a:r>
            <a:r>
              <a:rPr lang="en-US" sz="2400" dirty="0">
                <a:solidFill>
                  <a:prstClr val="black">
                    <a:lumMod val="50000"/>
                    <a:lumOff val="50000"/>
                  </a:prstClr>
                </a:solidFill>
              </a:rPr>
              <a:t> </a:t>
            </a:r>
            <a:r>
              <a:rPr lang="en-US" sz="2400" dirty="0" err="1">
                <a:solidFill>
                  <a:prstClr val="black">
                    <a:lumMod val="50000"/>
                    <a:lumOff val="50000"/>
                  </a:prstClr>
                </a:solidFill>
              </a:rPr>
              <a:t>đến</a:t>
            </a:r>
            <a:r>
              <a:rPr lang="en-US" sz="2400" dirty="0">
                <a:solidFill>
                  <a:prstClr val="black">
                    <a:lumMod val="50000"/>
                    <a:lumOff val="50000"/>
                  </a:prstClr>
                </a:solidFill>
              </a:rPr>
              <a:t> </a:t>
            </a: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tượng</a:t>
            </a:r>
            <a:r>
              <a:rPr lang="en-US" sz="2400" dirty="0">
                <a:solidFill>
                  <a:prstClr val="black">
                    <a:lumMod val="50000"/>
                    <a:lumOff val="50000"/>
                  </a:prstClr>
                </a:solidFill>
              </a:rPr>
              <a:t> </a:t>
            </a:r>
            <a:r>
              <a:rPr lang="en-US" sz="2400" b="1" dirty="0" err="1">
                <a:solidFill>
                  <a:srgbClr val="00B0F0"/>
                </a:solidFill>
              </a:rPr>
              <a:t>hocVien</a:t>
            </a:r>
            <a:r>
              <a:rPr lang="en-US" sz="2400" b="1" dirty="0">
                <a:solidFill>
                  <a:schemeClr val="accent5"/>
                </a:solidFill>
              </a:rPr>
              <a:t> </a:t>
            </a:r>
            <a:r>
              <a:rPr lang="en-US" sz="2400" dirty="0" err="1">
                <a:solidFill>
                  <a:prstClr val="black">
                    <a:lumMod val="50000"/>
                    <a:lumOff val="50000"/>
                  </a:prstClr>
                </a:solidFill>
              </a:rPr>
              <a:t>và</a:t>
            </a:r>
            <a:r>
              <a:rPr lang="en-US" sz="2400" b="1" dirty="0">
                <a:solidFill>
                  <a:schemeClr val="accent5"/>
                </a:solidFill>
              </a:rPr>
              <a:t> </a:t>
            </a:r>
            <a:r>
              <a:rPr lang="en-US" sz="2400" dirty="0">
                <a:solidFill>
                  <a:prstClr val="black">
                    <a:lumMod val="50000"/>
                    <a:lumOff val="50000"/>
                  </a:prstClr>
                </a:solidFill>
              </a:rPr>
              <a:t>ta </a:t>
            </a:r>
            <a:r>
              <a:rPr lang="en-US" sz="2400" dirty="0" err="1">
                <a:solidFill>
                  <a:prstClr val="black">
                    <a:lumMod val="50000"/>
                    <a:lumOff val="50000"/>
                  </a:prstClr>
                </a:solidFill>
              </a:rPr>
              <a:t>có</a:t>
            </a:r>
            <a:r>
              <a:rPr lang="en-US" sz="2400" dirty="0">
                <a:solidFill>
                  <a:prstClr val="black">
                    <a:lumMod val="50000"/>
                    <a:lumOff val="50000"/>
                  </a:prstClr>
                </a:solidFill>
              </a:rPr>
              <a:t> </a:t>
            </a:r>
            <a:r>
              <a:rPr lang="en-US" sz="2400" dirty="0" err="1">
                <a:solidFill>
                  <a:prstClr val="black">
                    <a:lumMod val="50000"/>
                    <a:lumOff val="50000"/>
                  </a:prstClr>
                </a:solidFill>
              </a:rPr>
              <a:t>thể</a:t>
            </a:r>
            <a:r>
              <a:rPr lang="en-US" sz="2400" dirty="0">
                <a:solidFill>
                  <a:prstClr val="black">
                    <a:lumMod val="50000"/>
                    <a:lumOff val="50000"/>
                  </a:prstClr>
                </a:solidFill>
              </a:rPr>
              <a:t> </a:t>
            </a:r>
            <a:r>
              <a:rPr lang="en-US" sz="2400" dirty="0" err="1">
                <a:solidFill>
                  <a:prstClr val="black">
                    <a:lumMod val="50000"/>
                    <a:lumOff val="50000"/>
                  </a:prstClr>
                </a:solidFill>
              </a:rPr>
              <a:t>truy</a:t>
            </a:r>
            <a:r>
              <a:rPr lang="en-US" sz="2400" dirty="0">
                <a:solidFill>
                  <a:prstClr val="black">
                    <a:lumMod val="50000"/>
                    <a:lumOff val="50000"/>
                  </a:prstClr>
                </a:solidFill>
              </a:rPr>
              <a:t> </a:t>
            </a:r>
            <a:r>
              <a:rPr lang="en-US" sz="2400" dirty="0" err="1">
                <a:solidFill>
                  <a:prstClr val="black">
                    <a:lumMod val="50000"/>
                    <a:lumOff val="50000"/>
                  </a:prstClr>
                </a:solidFill>
              </a:rPr>
              <a:t>xuất</a:t>
            </a:r>
            <a:r>
              <a:rPr lang="en-US" sz="2400" dirty="0">
                <a:solidFill>
                  <a:prstClr val="black">
                    <a:lumMod val="50000"/>
                    <a:lumOff val="50000"/>
                  </a:prstClr>
                </a:solidFill>
              </a:rPr>
              <a:t> </a:t>
            </a:r>
            <a:r>
              <a:rPr lang="en-US" sz="2400" dirty="0" err="1">
                <a:solidFill>
                  <a:prstClr val="black">
                    <a:lumMod val="50000"/>
                    <a:lumOff val="50000"/>
                  </a:prstClr>
                </a:solidFill>
              </a:rPr>
              <a:t>các</a:t>
            </a:r>
            <a:r>
              <a:rPr lang="en-US" sz="2400" dirty="0">
                <a:solidFill>
                  <a:prstClr val="black">
                    <a:lumMod val="50000"/>
                    <a:lumOff val="50000"/>
                  </a:prstClr>
                </a:solidFill>
              </a:rPr>
              <a:t> </a:t>
            </a:r>
            <a:r>
              <a:rPr lang="en-US" sz="2400" dirty="0" err="1">
                <a:solidFill>
                  <a:prstClr val="black">
                    <a:lumMod val="50000"/>
                    <a:lumOff val="50000"/>
                  </a:prstClr>
                </a:solidFill>
              </a:rPr>
              <a:t>thuộc</a:t>
            </a:r>
            <a:r>
              <a:rPr lang="en-US" sz="2400" dirty="0">
                <a:solidFill>
                  <a:prstClr val="black">
                    <a:lumMod val="50000"/>
                    <a:lumOff val="50000"/>
                  </a:prstClr>
                </a:solidFill>
              </a:rPr>
              <a:t> </a:t>
            </a:r>
            <a:r>
              <a:rPr lang="en-US" sz="2400" dirty="0" err="1">
                <a:solidFill>
                  <a:prstClr val="black">
                    <a:lumMod val="50000"/>
                    <a:lumOff val="50000"/>
                  </a:prstClr>
                </a:solidFill>
              </a:rPr>
              <a:t>tính</a:t>
            </a:r>
            <a:r>
              <a:rPr lang="vi-VN" sz="2400" dirty="0">
                <a:solidFill>
                  <a:prstClr val="black">
                    <a:lumMod val="50000"/>
                    <a:lumOff val="50000"/>
                  </a:prstClr>
                </a:solidFill>
              </a:rPr>
              <a:t> của </a:t>
            </a: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tượng</a:t>
            </a:r>
            <a:r>
              <a:rPr lang="en-US" sz="2400" dirty="0">
                <a:solidFill>
                  <a:prstClr val="black">
                    <a:lumMod val="50000"/>
                    <a:lumOff val="50000"/>
                  </a:prstClr>
                </a:solidFill>
              </a:rPr>
              <a:t> </a:t>
            </a:r>
            <a:r>
              <a:rPr lang="en-US" sz="2400" dirty="0" err="1">
                <a:solidFill>
                  <a:prstClr val="black">
                    <a:lumMod val="50000"/>
                    <a:lumOff val="50000"/>
                  </a:prstClr>
                </a:solidFill>
              </a:rPr>
              <a:t>thông</a:t>
            </a:r>
            <a:r>
              <a:rPr lang="en-US" sz="2400" dirty="0">
                <a:solidFill>
                  <a:prstClr val="black">
                    <a:lumMod val="50000"/>
                    <a:lumOff val="50000"/>
                  </a:prstClr>
                </a:solidFill>
              </a:rPr>
              <a:t> qua </a:t>
            </a:r>
            <a:r>
              <a:rPr lang="vi-VN" sz="2400" b="1" dirty="0">
                <a:solidFill>
                  <a:schemeClr val="accent1"/>
                </a:solidFill>
              </a:rPr>
              <a:t>this</a:t>
            </a:r>
            <a:r>
              <a:rPr lang="vi-VN" sz="2400" dirty="0">
                <a:solidFill>
                  <a:prstClr val="black">
                    <a:lumMod val="50000"/>
                    <a:lumOff val="50000"/>
                  </a:prstClr>
                </a:solidFill>
              </a:rPr>
              <a:t>.</a:t>
            </a:r>
          </a:p>
          <a:p>
            <a:pPr lvl="0">
              <a:lnSpc>
                <a:spcPct val="150000"/>
              </a:lnSpc>
            </a:pPr>
            <a:endParaRPr lang="en-US" sz="2400"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9" y="5468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Con </a:t>
            </a:r>
            <a:r>
              <a:rPr lang="en-US" sz="3200" dirty="0" err="1">
                <a:solidFill>
                  <a:prstClr val="black">
                    <a:lumMod val="50000"/>
                    <a:lumOff val="50000"/>
                  </a:prstClr>
                </a:solidFill>
              </a:rPr>
              <a:t>trỏ</a:t>
            </a:r>
            <a:r>
              <a:rPr lang="en-US" sz="3200" dirty="0">
                <a:solidFill>
                  <a:prstClr val="black">
                    <a:lumMod val="50000"/>
                    <a:lumOff val="50000"/>
                  </a:prstClr>
                </a:solidFill>
              </a:rPr>
              <a:t> This</a:t>
            </a:r>
            <a:endParaRPr lang="en-US" sz="3200" dirty="0">
              <a:solidFill>
                <a:prstClr val="black">
                  <a:lumMod val="50000"/>
                  <a:lumOff val="50000"/>
                </a:prstClr>
              </a:solidFill>
              <a:latin typeface="Montserrat Semibold"/>
            </a:endParaRPr>
          </a:p>
        </p:txBody>
      </p:sp>
      <p:pic>
        <p:nvPicPr>
          <p:cNvPr id="4" name="Picture 3" descr="A picture containing clock&#10;&#10;Description automatically generated">
            <a:extLst>
              <a:ext uri="{FF2B5EF4-FFF2-40B4-BE49-F238E27FC236}">
                <a16:creationId xmlns:a16="http://schemas.microsoft.com/office/drawing/2014/main" id="{28190131-1C4D-4395-9360-7EC85D337199}"/>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275207" y="3843198"/>
            <a:ext cx="2831977" cy="2763570"/>
          </a:xfrm>
          <a:prstGeom prst="rect">
            <a:avLst/>
          </a:prstGeom>
        </p:spPr>
      </p:pic>
      <p:pic>
        <p:nvPicPr>
          <p:cNvPr id="7" name="Picture 6">
            <a:extLst>
              <a:ext uri="{FF2B5EF4-FFF2-40B4-BE49-F238E27FC236}">
                <a16:creationId xmlns:a16="http://schemas.microsoft.com/office/drawing/2014/main" id="{903B9C0D-1F89-442A-AAF2-76901EFFE6DF}"/>
              </a:ext>
            </a:extLst>
          </p:cNvPr>
          <p:cNvPicPr>
            <a:picLocks noChangeAspect="1"/>
          </p:cNvPicPr>
          <p:nvPr/>
        </p:nvPicPr>
        <p:blipFill>
          <a:blip r:embed="rId5"/>
          <a:stretch>
            <a:fillRect/>
          </a:stretch>
        </p:blipFill>
        <p:spPr>
          <a:xfrm>
            <a:off x="4076682" y="3741576"/>
            <a:ext cx="6363702" cy="2581434"/>
          </a:xfrm>
          <a:prstGeom prst="rect">
            <a:avLst/>
          </a:prstGeom>
        </p:spPr>
      </p:pic>
    </p:spTree>
    <p:extLst>
      <p:ext uri="{BB962C8B-B14F-4D97-AF65-F5344CB8AC3E}">
        <p14:creationId xmlns:p14="http://schemas.microsoft.com/office/powerpoint/2010/main" val="691698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3B36425-A0D8-4859-B7A1-1FEE4AFFEA9C}"/>
              </a:ext>
            </a:extLst>
          </p:cNvPr>
          <p:cNvSpPr txBox="1"/>
          <p:nvPr/>
        </p:nvSpPr>
        <p:spPr>
          <a:xfrm>
            <a:off x="1872456" y="1689409"/>
            <a:ext cx="9433248"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rPr>
              <a:t>Kết</a:t>
            </a:r>
            <a:r>
              <a:rPr lang="en-US" sz="2400" dirty="0">
                <a:solidFill>
                  <a:prstClr val="black">
                    <a:lumMod val="50000"/>
                    <a:lumOff val="50000"/>
                  </a:prstClr>
                </a:solidFill>
              </a:rPr>
              <a:t> </a:t>
            </a:r>
            <a:r>
              <a:rPr lang="en-US" sz="2400" dirty="0" err="1">
                <a:solidFill>
                  <a:prstClr val="black">
                    <a:lumMod val="50000"/>
                    <a:lumOff val="50000"/>
                  </a:prstClr>
                </a:solidFill>
              </a:rPr>
              <a:t>quả</a:t>
            </a:r>
            <a:r>
              <a:rPr lang="en-US" sz="2400" dirty="0">
                <a:solidFill>
                  <a:prstClr val="black">
                    <a:lumMod val="50000"/>
                    <a:lumOff val="50000"/>
                  </a:prstClr>
                </a:solidFill>
              </a:rPr>
              <a:t>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b="1" dirty="0" err="1">
                <a:solidFill>
                  <a:srgbClr val="FFC44D"/>
                </a:solidFill>
              </a:rPr>
              <a:t>layThongTinHocVien</a:t>
            </a:r>
            <a:r>
              <a:rPr lang="en-US" sz="2400" b="1" dirty="0">
                <a:solidFill>
                  <a:srgbClr val="FFC44D"/>
                </a:solidFill>
              </a:rPr>
              <a:t> </a:t>
            </a:r>
            <a:r>
              <a:rPr lang="en-US" sz="2400" dirty="0" err="1">
                <a:solidFill>
                  <a:prstClr val="black">
                    <a:lumMod val="50000"/>
                    <a:lumOff val="50000"/>
                  </a:prstClr>
                </a:solidFill>
              </a:rPr>
              <a:t>và</a:t>
            </a:r>
            <a:r>
              <a:rPr lang="en-US" sz="2400" dirty="0">
                <a:solidFill>
                  <a:prstClr val="black">
                    <a:lumMod val="50000"/>
                    <a:lumOff val="50000"/>
                  </a:prstClr>
                </a:solidFill>
              </a:rPr>
              <a:t> context (</a:t>
            </a:r>
            <a:r>
              <a:rPr lang="en-US" sz="2400" dirty="0" err="1">
                <a:solidFill>
                  <a:prstClr val="black">
                    <a:lumMod val="50000"/>
                    <a:lumOff val="50000"/>
                  </a:prstClr>
                </a:solidFill>
              </a:rPr>
              <a:t>ngữ</a:t>
            </a:r>
            <a:r>
              <a:rPr lang="en-US" sz="2400" dirty="0">
                <a:solidFill>
                  <a:prstClr val="black">
                    <a:lumMod val="50000"/>
                    <a:lumOff val="50000"/>
                  </a:prstClr>
                </a:solidFill>
              </a:rPr>
              <a:t> </a:t>
            </a:r>
            <a:r>
              <a:rPr lang="en-US" sz="2400" dirty="0" err="1">
                <a:solidFill>
                  <a:prstClr val="black">
                    <a:lumMod val="50000"/>
                    <a:lumOff val="50000"/>
                  </a:prstClr>
                </a:solidFill>
              </a:rPr>
              <a:t>cảnh</a:t>
            </a:r>
            <a:r>
              <a:rPr lang="en-US" sz="2400" dirty="0">
                <a:solidFill>
                  <a:prstClr val="black">
                    <a:lumMod val="50000"/>
                    <a:lumOff val="50000"/>
                  </a:prstClr>
                </a:solidFill>
              </a:rPr>
              <a:t>)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b="1" dirty="0">
                <a:solidFill>
                  <a:schemeClr val="accent1"/>
                </a:solidFill>
              </a:rPr>
              <a:t>this</a:t>
            </a:r>
            <a:r>
              <a:rPr lang="en-US" sz="2400" dirty="0">
                <a:solidFill>
                  <a:prstClr val="black">
                    <a:lumMod val="50000"/>
                    <a:lumOff val="50000"/>
                  </a:prstClr>
                </a:solidFill>
              </a:rPr>
              <a:t> </a:t>
            </a:r>
            <a:r>
              <a:rPr lang="en-US" sz="2400" dirty="0" err="1">
                <a:solidFill>
                  <a:prstClr val="black">
                    <a:lumMod val="50000"/>
                    <a:lumOff val="50000"/>
                  </a:prstClr>
                </a:solidFill>
              </a:rPr>
              <a:t>trong</a:t>
            </a:r>
            <a:r>
              <a:rPr lang="en-US" sz="2400" dirty="0">
                <a:solidFill>
                  <a:prstClr val="black">
                    <a:lumMod val="50000"/>
                    <a:lumOff val="50000"/>
                  </a:prstClr>
                </a:solidFill>
              </a:rPr>
              <a:t> </a:t>
            </a:r>
            <a:r>
              <a:rPr lang="en-US" sz="2400" dirty="0" err="1">
                <a:solidFill>
                  <a:prstClr val="black">
                    <a:lumMod val="50000"/>
                    <a:lumOff val="50000"/>
                  </a:prstClr>
                </a:solidFill>
              </a:rPr>
              <a:t>đoạn</a:t>
            </a:r>
            <a:r>
              <a:rPr lang="en-US" sz="2400" dirty="0">
                <a:solidFill>
                  <a:prstClr val="black">
                    <a:lumMod val="50000"/>
                    <a:lumOff val="50000"/>
                  </a:prstClr>
                </a:solidFill>
              </a:rPr>
              <a:t> code </a:t>
            </a:r>
            <a:r>
              <a:rPr lang="en-US" sz="2400" dirty="0" err="1">
                <a:solidFill>
                  <a:prstClr val="black">
                    <a:lumMod val="50000"/>
                    <a:lumOff val="50000"/>
                  </a:prstClr>
                </a:solidFill>
              </a:rPr>
              <a:t>dưới</a:t>
            </a:r>
            <a:r>
              <a:rPr lang="en-US" sz="2400" dirty="0">
                <a:solidFill>
                  <a:prstClr val="black">
                    <a:lumMod val="50000"/>
                    <a:lumOff val="50000"/>
                  </a:prstClr>
                </a:solidFill>
              </a:rPr>
              <a:t> </a:t>
            </a:r>
            <a:r>
              <a:rPr lang="en-US" sz="2400" dirty="0" err="1">
                <a:solidFill>
                  <a:prstClr val="black">
                    <a:lumMod val="50000"/>
                    <a:lumOff val="50000"/>
                  </a:prstClr>
                </a:solidFill>
              </a:rPr>
              <a:t>đây</a:t>
            </a:r>
            <a:r>
              <a:rPr lang="en-US" sz="2400" dirty="0">
                <a:solidFill>
                  <a:prstClr val="black">
                    <a:lumMod val="50000"/>
                    <a:lumOff val="50000"/>
                  </a:prstClr>
                </a:solidFill>
              </a:rPr>
              <a:t> </a:t>
            </a:r>
            <a:r>
              <a:rPr lang="en-US" sz="2400" dirty="0" err="1">
                <a:solidFill>
                  <a:prstClr val="black">
                    <a:lumMod val="50000"/>
                    <a:lumOff val="50000"/>
                  </a:prstClr>
                </a:solidFill>
              </a:rPr>
              <a:t>là</a:t>
            </a:r>
            <a:r>
              <a:rPr lang="en-US" sz="2400" dirty="0">
                <a:solidFill>
                  <a:prstClr val="black">
                    <a:lumMod val="50000"/>
                    <a:lumOff val="50000"/>
                  </a:prstClr>
                </a:solidFill>
              </a:rPr>
              <a:t> </a:t>
            </a:r>
            <a:r>
              <a:rPr lang="en-US" sz="2400" dirty="0" err="1">
                <a:solidFill>
                  <a:prstClr val="black">
                    <a:lumMod val="50000"/>
                    <a:lumOff val="50000"/>
                  </a:prstClr>
                </a:solidFill>
              </a:rPr>
              <a:t>gì</a:t>
            </a:r>
            <a:r>
              <a:rPr lang="en-US" sz="2400" dirty="0">
                <a:solidFill>
                  <a:prstClr val="black">
                    <a:lumMod val="50000"/>
                    <a:lumOff val="50000"/>
                  </a:prstClr>
                </a:solidFill>
              </a:rPr>
              <a:t>?</a:t>
            </a:r>
          </a:p>
          <a:p>
            <a:pPr lvl="0">
              <a:lnSpc>
                <a:spcPct val="150000"/>
              </a:lnSpc>
            </a:pPr>
            <a:endParaRPr lang="en-US" sz="2400" b="1" dirty="0">
              <a:solidFill>
                <a:prstClr val="black">
                  <a:lumMod val="50000"/>
                  <a:lumOff val="50000"/>
                </a:prstClr>
              </a:solidFill>
            </a:endParaRPr>
          </a:p>
        </p:txBody>
      </p:sp>
      <p:pic>
        <p:nvPicPr>
          <p:cNvPr id="16" name="Picture 15">
            <a:extLst>
              <a:ext uri="{FF2B5EF4-FFF2-40B4-BE49-F238E27FC236}">
                <a16:creationId xmlns:a16="http://schemas.microsoft.com/office/drawing/2014/main" id="{E2022D65-93F9-46C1-AE8B-1FBA3C0C01EF}"/>
              </a:ext>
            </a:extLst>
          </p:cNvPr>
          <p:cNvPicPr>
            <a:picLocks noChangeAspect="1"/>
          </p:cNvPicPr>
          <p:nvPr/>
        </p:nvPicPr>
        <p:blipFill>
          <a:blip r:embed="rId3"/>
          <a:stretch>
            <a:fillRect/>
          </a:stretch>
        </p:blipFill>
        <p:spPr>
          <a:xfrm>
            <a:off x="3698112" y="3275046"/>
            <a:ext cx="6757228" cy="34130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59293" y="2547719"/>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270025" y="364433"/>
            <a:ext cx="5651950" cy="1077218"/>
          </a:xfrm>
          <a:prstGeom prst="rect">
            <a:avLst/>
          </a:prstGeom>
          <a:noFill/>
        </p:spPr>
        <p:txBody>
          <a:bodyPr wrap="square" rtlCol="0">
            <a:spAutoFit/>
          </a:bodyPr>
          <a:lstStyle/>
          <a:p>
            <a:pPr lvl="0" algn="ctr"/>
            <a:r>
              <a:rPr lang="en-US" sz="3200" dirty="0" err="1">
                <a:solidFill>
                  <a:prstClr val="black">
                    <a:lumMod val="50000"/>
                    <a:lumOff val="50000"/>
                  </a:prstClr>
                </a:solidFill>
              </a:rPr>
              <a:t>Nhược</a:t>
            </a:r>
            <a:r>
              <a:rPr lang="en-US" sz="3200" dirty="0">
                <a:solidFill>
                  <a:prstClr val="black">
                    <a:lumMod val="50000"/>
                    <a:lumOff val="50000"/>
                  </a:prstClr>
                </a:solidFill>
              </a:rPr>
              <a:t> </a:t>
            </a:r>
            <a:r>
              <a:rPr lang="en-US" sz="3200" dirty="0" err="1">
                <a:solidFill>
                  <a:prstClr val="black">
                    <a:lumMod val="50000"/>
                    <a:lumOff val="50000"/>
                  </a:prstClr>
                </a:solidFill>
              </a:rPr>
              <a:t>điểm</a:t>
            </a:r>
            <a:r>
              <a:rPr lang="en-US" sz="3200" dirty="0">
                <a:solidFill>
                  <a:prstClr val="black">
                    <a:lumMod val="50000"/>
                    <a:lumOff val="50000"/>
                  </a:prstClr>
                </a:solidFill>
              </a:rPr>
              <a:t> </a:t>
            </a:r>
            <a:r>
              <a:rPr lang="en-US" sz="3200" dirty="0" err="1">
                <a:solidFill>
                  <a:prstClr val="black">
                    <a:lumMod val="50000"/>
                    <a:lumOff val="50000"/>
                  </a:prstClr>
                </a:solidFill>
              </a:rPr>
              <a:t>của</a:t>
            </a:r>
            <a:r>
              <a:rPr lang="en-US" sz="3200" dirty="0">
                <a:solidFill>
                  <a:prstClr val="black">
                    <a:lumMod val="50000"/>
                    <a:lumOff val="50000"/>
                  </a:prstClr>
                </a:solidFill>
              </a:rPr>
              <a:t> this </a:t>
            </a:r>
            <a:r>
              <a:rPr lang="en-US" sz="3200" dirty="0" err="1">
                <a:solidFill>
                  <a:prstClr val="black">
                    <a:lumMod val="50000"/>
                    <a:lumOff val="50000"/>
                  </a:prstClr>
                </a:solidFill>
              </a:rPr>
              <a:t>trong</a:t>
            </a:r>
            <a:r>
              <a:rPr lang="en-US" sz="3200" dirty="0">
                <a:solidFill>
                  <a:prstClr val="black">
                    <a:lumMod val="50000"/>
                    <a:lumOff val="50000"/>
                  </a:prstClr>
                </a:solidFill>
              </a:rPr>
              <a:t> closure function</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872456" y="1579906"/>
            <a:ext cx="9433248" cy="589072"/>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endParaRPr lang="en-US" sz="2400" dirty="0">
              <a:solidFill>
                <a:prstClr val="black">
                  <a:lumMod val="50000"/>
                  <a:lumOff val="50000"/>
                </a:prstClr>
              </a:solidFill>
            </a:endParaRPr>
          </a:p>
        </p:txBody>
      </p:sp>
      <p:pic>
        <p:nvPicPr>
          <p:cNvPr id="21" name="Picture 20" descr="A picture containing computer&#10;&#10;Description automatically generated">
            <a:extLst>
              <a:ext uri="{FF2B5EF4-FFF2-40B4-BE49-F238E27FC236}">
                <a16:creationId xmlns:a16="http://schemas.microsoft.com/office/drawing/2014/main" id="{F18410A6-A39F-4E5B-97B0-11C3AFB4FE06}"/>
              </a:ext>
            </a:extLst>
          </p:cNvPr>
          <p:cNvPicPr>
            <a:picLocks noChangeAspect="1"/>
          </p:cNvPicPr>
          <p:nvPr/>
        </p:nvPicPr>
        <p:blipFill rotWithShape="1">
          <a:blip r:embed="rId5">
            <a:extLst>
              <a:ext uri="{28A0092B-C50C-407E-A947-70E740481C1C}">
                <a14:useLocalDpi xmlns:a14="http://schemas.microsoft.com/office/drawing/2010/main" val="0"/>
              </a:ext>
            </a:extLst>
          </a:blip>
          <a:srcRect b="7974"/>
          <a:stretch/>
        </p:blipFill>
        <p:spPr>
          <a:xfrm>
            <a:off x="29314" y="4225633"/>
            <a:ext cx="2648571" cy="2632367"/>
          </a:xfrm>
          <a:prstGeom prst="rect">
            <a:avLst/>
          </a:prstGeom>
        </p:spPr>
      </p:pic>
    </p:spTree>
    <p:extLst>
      <p:ext uri="{BB962C8B-B14F-4D97-AF65-F5344CB8AC3E}">
        <p14:creationId xmlns:p14="http://schemas.microsoft.com/office/powerpoint/2010/main" val="15934173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624385" y="715030"/>
            <a:ext cx="11883302"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Kết quả: </a:t>
            </a:r>
            <a:r>
              <a:rPr lang="en-US" sz="2400" dirty="0" err="1">
                <a:solidFill>
                  <a:srgbClr val="FF884D"/>
                </a:solidFill>
              </a:rPr>
              <a:t>Họ</a:t>
            </a:r>
            <a:r>
              <a:rPr lang="en-US" sz="2400" dirty="0">
                <a:solidFill>
                  <a:srgbClr val="FF884D"/>
                </a:solidFill>
              </a:rPr>
              <a:t> </a:t>
            </a:r>
            <a:r>
              <a:rPr lang="en-US" sz="2400" dirty="0" err="1">
                <a:solidFill>
                  <a:srgbClr val="FF884D"/>
                </a:solidFill>
              </a:rPr>
              <a:t>tên</a:t>
            </a:r>
            <a:r>
              <a:rPr lang="vi-VN" sz="2400" dirty="0">
                <a:solidFill>
                  <a:srgbClr val="FF884D"/>
                </a:solidFill>
              </a:rPr>
              <a:t>: </a:t>
            </a:r>
            <a:r>
              <a:rPr lang="vi-VN" sz="2400" dirty="0">
                <a:solidFill>
                  <a:srgbClr val="002060"/>
                </a:solidFill>
              </a:rPr>
              <a:t>undefined</a:t>
            </a:r>
            <a:r>
              <a:rPr lang="vi-VN" sz="2400" dirty="0">
                <a:solidFill>
                  <a:prstClr val="black">
                    <a:lumMod val="50000"/>
                    <a:lumOff val="50000"/>
                  </a:prstClr>
                </a:solidFill>
              </a:rPr>
              <a:t> – </a:t>
            </a:r>
            <a:r>
              <a:rPr lang="en-US" sz="2400" dirty="0" err="1">
                <a:solidFill>
                  <a:srgbClr val="FF884D"/>
                </a:solidFill>
              </a:rPr>
              <a:t>Lớp</a:t>
            </a:r>
            <a:r>
              <a:rPr lang="vi-VN" sz="2400" dirty="0">
                <a:solidFill>
                  <a:srgbClr val="FF884D"/>
                </a:solidFill>
              </a:rPr>
              <a:t>:</a:t>
            </a:r>
            <a:r>
              <a:rPr lang="vi-VN" sz="2400" dirty="0">
                <a:solidFill>
                  <a:prstClr val="black">
                    <a:lumMod val="50000"/>
                    <a:lumOff val="50000"/>
                  </a:prstClr>
                </a:solidFill>
              </a:rPr>
              <a:t> </a:t>
            </a:r>
            <a:r>
              <a:rPr lang="vi-VN" sz="2400" dirty="0">
                <a:solidFill>
                  <a:srgbClr val="002060"/>
                </a:solidFill>
              </a:rPr>
              <a:t>undefined</a:t>
            </a:r>
          </a:p>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rPr>
              <a:t>Ngữ</a:t>
            </a:r>
            <a:r>
              <a:rPr lang="en-US" sz="2400" dirty="0">
                <a:solidFill>
                  <a:prstClr val="black">
                    <a:lumMod val="50000"/>
                    <a:lumOff val="50000"/>
                  </a:prstClr>
                </a:solidFill>
              </a:rPr>
              <a:t> </a:t>
            </a:r>
            <a:r>
              <a:rPr lang="en-US" sz="2400" dirty="0" err="1">
                <a:solidFill>
                  <a:prstClr val="black">
                    <a:lumMod val="50000"/>
                    <a:lumOff val="50000"/>
                  </a:prstClr>
                </a:solidFill>
              </a:rPr>
              <a:t>cảnh</a:t>
            </a:r>
            <a:r>
              <a:rPr lang="vi-VN" sz="2400" dirty="0">
                <a:solidFill>
                  <a:prstClr val="black">
                    <a:lumMod val="50000"/>
                    <a:lumOff val="50000"/>
                  </a:prstClr>
                </a:solidFill>
              </a:rPr>
              <a:t> của </a:t>
            </a:r>
            <a:r>
              <a:rPr lang="vi-VN" sz="2400" b="1" dirty="0">
                <a:solidFill>
                  <a:srgbClr val="FFC000"/>
                </a:solidFill>
              </a:rPr>
              <a:t>layThongTinHocVien</a:t>
            </a:r>
            <a:r>
              <a:rPr lang="vi-VN" sz="2400" dirty="0">
                <a:solidFill>
                  <a:prstClr val="black">
                    <a:lumMod val="50000"/>
                    <a:lumOff val="50000"/>
                  </a:prstClr>
                </a:solidFill>
              </a:rPr>
              <a:t> là </a:t>
            </a:r>
            <a:r>
              <a:rPr lang="vi-VN" sz="2400" b="1" dirty="0">
                <a:solidFill>
                  <a:srgbClr val="0070C0"/>
                </a:solidFill>
              </a:rPr>
              <a:t>hocVien</a:t>
            </a:r>
            <a:r>
              <a:rPr lang="vi-VN" sz="2400" dirty="0">
                <a:solidFill>
                  <a:prstClr val="black">
                    <a:lumMod val="50000"/>
                    <a:lumOff val="50000"/>
                  </a:prstClr>
                </a:solidFill>
              </a:rPr>
              <a:t> nên </a:t>
            </a:r>
            <a:r>
              <a:rPr lang="vi-VN" sz="2400" b="1" dirty="0">
                <a:solidFill>
                  <a:srgbClr val="00B0F0"/>
                </a:solidFill>
              </a:rPr>
              <a:t>this</a:t>
            </a:r>
            <a:r>
              <a:rPr lang="vi-VN" sz="2400" dirty="0">
                <a:solidFill>
                  <a:prstClr val="black">
                    <a:lumMod val="50000"/>
                    <a:lumOff val="50000"/>
                  </a:prstClr>
                </a:solidFill>
              </a:rPr>
              <a:t> ở đây tham chiếu đến đối tượng </a:t>
            </a:r>
            <a:r>
              <a:rPr lang="vi-VN" sz="2400" b="1" dirty="0">
                <a:solidFill>
                  <a:srgbClr val="0070C0"/>
                </a:solidFill>
              </a:rPr>
              <a:t>hocVien</a:t>
            </a:r>
          </a:p>
          <a:p>
            <a:pPr marL="342900" lvl="0" indent="-342900">
              <a:lnSpc>
                <a:spcPct val="150000"/>
              </a:lnSpc>
              <a:buFont typeface="Arial" panose="020B0604020202020204" pitchFamily="34" charset="0"/>
              <a:buChar char="•"/>
            </a:pPr>
            <a:r>
              <a:rPr lang="vi-VN" sz="2400" b="1" dirty="0">
                <a:solidFill>
                  <a:srgbClr val="00B0F0"/>
                </a:solidFill>
              </a:rPr>
              <a:t>this</a:t>
            </a:r>
            <a:r>
              <a:rPr lang="vi-VN" sz="2400" dirty="0">
                <a:solidFill>
                  <a:prstClr val="black">
                    <a:lumMod val="50000"/>
                    <a:lumOff val="50000"/>
                  </a:prstClr>
                </a:solidFill>
              </a:rPr>
              <a:t> bên trong </a:t>
            </a:r>
            <a:r>
              <a:rPr lang="en-US" sz="2400" dirty="0">
                <a:solidFill>
                  <a:prstClr val="black">
                    <a:lumMod val="50000"/>
                    <a:lumOff val="50000"/>
                  </a:prstClr>
                </a:solidFill>
              </a:rPr>
              <a:t>anonymous function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b="1" dirty="0">
                <a:solidFill>
                  <a:srgbClr val="FFC44D"/>
                </a:solidFill>
              </a:rPr>
              <a:t>map </a:t>
            </a:r>
            <a:r>
              <a:rPr lang="vi-VN" sz="2400" dirty="0">
                <a:solidFill>
                  <a:prstClr val="black">
                    <a:lumMod val="50000"/>
                    <a:lumOff val="50000"/>
                  </a:prstClr>
                </a:solidFill>
              </a:rPr>
              <a:t>không thể truy cập </a:t>
            </a:r>
            <a:r>
              <a:rPr lang="vi-VN" sz="2400" b="1" dirty="0">
                <a:solidFill>
                  <a:srgbClr val="00B0F0"/>
                </a:solidFill>
              </a:rPr>
              <a:t>this</a:t>
            </a:r>
            <a:r>
              <a:rPr lang="vi-VN" sz="2400" dirty="0">
                <a:solidFill>
                  <a:prstClr val="black">
                    <a:lumMod val="50000"/>
                    <a:lumOff val="50000"/>
                  </a:prstClr>
                </a:solidFill>
              </a:rPr>
              <a:t> bên ngoài nên </a:t>
            </a:r>
            <a:r>
              <a:rPr lang="vi-VN" sz="2400" b="1" dirty="0">
                <a:solidFill>
                  <a:srgbClr val="00B0F0"/>
                </a:solidFill>
              </a:rPr>
              <a:t>this</a:t>
            </a:r>
            <a:r>
              <a:rPr lang="vi-VN" sz="2400" dirty="0">
                <a:solidFill>
                  <a:prstClr val="black">
                    <a:lumMod val="50000"/>
                    <a:lumOff val="50000"/>
                  </a:prstClr>
                </a:solidFill>
              </a:rPr>
              <a:t> ở đây không thể xác định</a:t>
            </a:r>
            <a:r>
              <a:rPr lang="en-US" sz="2400" dirty="0">
                <a:solidFill>
                  <a:prstClr val="black">
                    <a:lumMod val="50000"/>
                    <a:lumOff val="50000"/>
                  </a:prstClr>
                </a:solidFill>
              </a:rPr>
              <a:t> (</a:t>
            </a:r>
            <a:r>
              <a:rPr lang="vi-VN" sz="2400" dirty="0">
                <a:solidFill>
                  <a:srgbClr val="002060"/>
                </a:solidFill>
              </a:rPr>
              <a:t>undefined</a:t>
            </a:r>
            <a:r>
              <a:rPr lang="en-US" sz="2400" dirty="0">
                <a:solidFill>
                  <a:srgbClr val="002060"/>
                </a:solidFill>
              </a:rPr>
              <a:t>)</a:t>
            </a:r>
            <a:endParaRPr lang="en-US" sz="2400"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8" y="234310"/>
            <a:ext cx="7722697" cy="584775"/>
          </a:xfrm>
          <a:prstGeom prst="rect">
            <a:avLst/>
          </a:prstGeom>
          <a:noFill/>
        </p:spPr>
        <p:txBody>
          <a:bodyPr wrap="square" rtlCol="0">
            <a:spAutoFit/>
          </a:bodyPr>
          <a:lstStyle/>
          <a:p>
            <a:pPr lvl="0" algn="ctr"/>
            <a:r>
              <a:rPr lang="en-US" sz="3200" dirty="0" err="1">
                <a:solidFill>
                  <a:prstClr val="black">
                    <a:lumMod val="50000"/>
                    <a:lumOff val="50000"/>
                  </a:prstClr>
                </a:solidFill>
              </a:rPr>
              <a:t>Nhược</a:t>
            </a:r>
            <a:r>
              <a:rPr lang="en-US" sz="3200" dirty="0">
                <a:solidFill>
                  <a:prstClr val="black">
                    <a:lumMod val="50000"/>
                    <a:lumOff val="50000"/>
                  </a:prstClr>
                </a:solidFill>
              </a:rPr>
              <a:t> </a:t>
            </a:r>
            <a:r>
              <a:rPr lang="en-US" sz="3200" dirty="0" err="1">
                <a:solidFill>
                  <a:prstClr val="black">
                    <a:lumMod val="50000"/>
                    <a:lumOff val="50000"/>
                  </a:prstClr>
                </a:solidFill>
              </a:rPr>
              <a:t>điểm</a:t>
            </a:r>
            <a:r>
              <a:rPr lang="en-US" sz="3200" dirty="0">
                <a:solidFill>
                  <a:prstClr val="black">
                    <a:lumMod val="50000"/>
                    <a:lumOff val="50000"/>
                  </a:prstClr>
                </a:solidFill>
              </a:rPr>
              <a:t> </a:t>
            </a:r>
            <a:r>
              <a:rPr lang="en-US" sz="3200" dirty="0" err="1">
                <a:solidFill>
                  <a:prstClr val="black">
                    <a:lumMod val="50000"/>
                    <a:lumOff val="50000"/>
                  </a:prstClr>
                </a:solidFill>
              </a:rPr>
              <a:t>của</a:t>
            </a:r>
            <a:r>
              <a:rPr lang="en-US" sz="3200" dirty="0">
                <a:solidFill>
                  <a:prstClr val="black">
                    <a:lumMod val="50000"/>
                    <a:lumOff val="50000"/>
                  </a:prstClr>
                </a:solidFill>
              </a:rPr>
              <a:t> this </a:t>
            </a:r>
            <a:r>
              <a:rPr lang="en-US" sz="3200" dirty="0" err="1">
                <a:solidFill>
                  <a:prstClr val="black">
                    <a:lumMod val="50000"/>
                    <a:lumOff val="50000"/>
                  </a:prstClr>
                </a:solidFill>
              </a:rPr>
              <a:t>trong</a:t>
            </a:r>
            <a:r>
              <a:rPr lang="en-US" sz="3200" dirty="0">
                <a:solidFill>
                  <a:prstClr val="black">
                    <a:lumMod val="50000"/>
                    <a:lumOff val="50000"/>
                  </a:prstClr>
                </a:solidFill>
              </a:rPr>
              <a:t> closure function</a:t>
            </a:r>
            <a:endParaRPr lang="en-US" sz="3200" dirty="0">
              <a:solidFill>
                <a:prstClr val="black">
                  <a:lumMod val="50000"/>
                  <a:lumOff val="50000"/>
                </a:prstClr>
              </a:solidFill>
              <a:latin typeface="Montserrat Semibold"/>
            </a:endParaRPr>
          </a:p>
        </p:txBody>
      </p:sp>
      <p:pic>
        <p:nvPicPr>
          <p:cNvPr id="4" name="Picture 3" descr="A picture containing clock&#10;&#10;Description automatically generated">
            <a:extLst>
              <a:ext uri="{FF2B5EF4-FFF2-40B4-BE49-F238E27FC236}">
                <a16:creationId xmlns:a16="http://schemas.microsoft.com/office/drawing/2014/main" id="{28190131-1C4D-4395-9360-7EC85D337199}"/>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123958" y="4094430"/>
            <a:ext cx="2831977" cy="2763570"/>
          </a:xfrm>
          <a:prstGeom prst="rect">
            <a:avLst/>
          </a:prstGeom>
        </p:spPr>
      </p:pic>
      <p:pic>
        <p:nvPicPr>
          <p:cNvPr id="11" name="Picture 10">
            <a:extLst>
              <a:ext uri="{FF2B5EF4-FFF2-40B4-BE49-F238E27FC236}">
                <a16:creationId xmlns:a16="http://schemas.microsoft.com/office/drawing/2014/main" id="{626F7E90-6D51-46E6-A186-5FF1222B99AA}"/>
              </a:ext>
            </a:extLst>
          </p:cNvPr>
          <p:cNvPicPr>
            <a:picLocks noChangeAspect="1"/>
          </p:cNvPicPr>
          <p:nvPr/>
        </p:nvPicPr>
        <p:blipFill>
          <a:blip r:embed="rId5"/>
          <a:stretch>
            <a:fillRect/>
          </a:stretch>
        </p:blipFill>
        <p:spPr>
          <a:xfrm>
            <a:off x="4626429" y="3520093"/>
            <a:ext cx="6272083" cy="3168042"/>
          </a:xfrm>
          <a:prstGeom prst="rect">
            <a:avLst/>
          </a:prstGeom>
        </p:spPr>
      </p:pic>
    </p:spTree>
    <p:extLst>
      <p:ext uri="{BB962C8B-B14F-4D97-AF65-F5344CB8AC3E}">
        <p14:creationId xmlns:p14="http://schemas.microsoft.com/office/powerpoint/2010/main" val="4529402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6246812"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Generic </a:t>
            </a:r>
            <a:r>
              <a:rPr lang="en-US" sz="3600" spc="-150" dirty="0" err="1">
                <a:solidFill>
                  <a:srgbClr val="FFC44D"/>
                </a:solidFill>
                <a:latin typeface="Montserrat Semibold"/>
              </a:rPr>
              <a:t>là</a:t>
            </a:r>
            <a:r>
              <a:rPr lang="en-US" sz="3600" spc="-150" dirty="0">
                <a:solidFill>
                  <a:srgbClr val="FFC44D"/>
                </a:solidFill>
                <a:latin typeface="Montserrat Semibold"/>
              </a:rPr>
              <a:t> </a:t>
            </a:r>
            <a:r>
              <a:rPr lang="en-US" sz="3600" spc="-150" dirty="0" err="1">
                <a:solidFill>
                  <a:srgbClr val="FFC44D"/>
                </a:solidFill>
                <a:latin typeface="Montserrat Semibold"/>
              </a:rPr>
              <a:t>gì</a:t>
            </a:r>
            <a:r>
              <a:rPr lang="en-US" sz="3600" spc="-150" dirty="0">
                <a:solidFill>
                  <a:srgbClr val="FFC44D"/>
                </a:solidFill>
                <a:latin typeface="Montserrat Semibold"/>
              </a:rPr>
              <a:t>?</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01</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824948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7B0E8F-8577-4EB6-AC4D-8F44A42E97BD}"/>
              </a:ext>
            </a:extLst>
          </p:cNvPr>
          <p:cNvPicPr>
            <a:picLocks noChangeAspect="1"/>
          </p:cNvPicPr>
          <p:nvPr/>
        </p:nvPicPr>
        <p:blipFill>
          <a:blip r:embed="rId3"/>
          <a:stretch>
            <a:fillRect/>
          </a:stretch>
        </p:blipFill>
        <p:spPr>
          <a:xfrm>
            <a:off x="2997588" y="3340359"/>
            <a:ext cx="7990314" cy="2135856"/>
          </a:xfrm>
          <a:prstGeom prst="rect">
            <a:avLst/>
          </a:prstGeom>
        </p:spPr>
      </p:pic>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9951128" cy="1697068"/>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Giải</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a:t>
            </a:r>
            <a:r>
              <a:rPr lang="en-US" sz="2400" dirty="0" err="1">
                <a:solidFill>
                  <a:prstClr val="black">
                    <a:lumMod val="50000"/>
                    <a:lumOff val="50000"/>
                  </a:prstClr>
                </a:solidFill>
              </a:rPr>
              <a:t>bằng</a:t>
            </a:r>
            <a:r>
              <a:rPr lang="en-US" sz="2400" dirty="0">
                <a:solidFill>
                  <a:prstClr val="black">
                    <a:lumMod val="50000"/>
                    <a:lumOff val="50000"/>
                  </a:prstClr>
                </a:solidFill>
              </a:rPr>
              <a:t> ES5:</a:t>
            </a:r>
          </a:p>
          <a:p>
            <a:pPr marL="914400" lvl="1" indent="-457200">
              <a:lnSpc>
                <a:spcPct val="150000"/>
              </a:lnSpc>
              <a:buFont typeface="+mj-lt"/>
              <a:buAutoNum type="arabicPeriod"/>
            </a:pPr>
            <a:r>
              <a:rPr lang="en-US" sz="2400" dirty="0" err="1">
                <a:solidFill>
                  <a:prstClr val="black">
                    <a:lumMod val="50000"/>
                    <a:lumOff val="50000"/>
                  </a:prstClr>
                </a:solidFill>
              </a:rPr>
              <a:t>Chúng</a:t>
            </a:r>
            <a:r>
              <a:rPr lang="en-US" sz="2400" dirty="0">
                <a:solidFill>
                  <a:prstClr val="black">
                    <a:lumMod val="50000"/>
                    <a:lumOff val="50000"/>
                  </a:prstClr>
                </a:solidFill>
              </a:rPr>
              <a:t> ta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a:t>
            </a:r>
            <a:r>
              <a:rPr lang="en-US" sz="2400" dirty="0" err="1">
                <a:solidFill>
                  <a:prstClr val="black">
                    <a:lumMod val="50000"/>
                    <a:lumOff val="50000"/>
                  </a:prstClr>
                </a:solidFill>
              </a:rPr>
              <a:t>một</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a:t>
            </a:r>
            <a:r>
              <a:rPr lang="en-US" sz="2400" dirty="0" err="1">
                <a:solidFill>
                  <a:prstClr val="black">
                    <a:lumMod val="50000"/>
                    <a:lumOff val="50000"/>
                  </a:prstClr>
                </a:solidFill>
              </a:rPr>
              <a:t>tạm</a:t>
            </a:r>
            <a:r>
              <a:rPr lang="en-US" sz="2400" dirty="0">
                <a:solidFill>
                  <a:prstClr val="black">
                    <a:lumMod val="50000"/>
                    <a:lumOff val="50000"/>
                  </a:prstClr>
                </a:solidFill>
              </a:rPr>
              <a:t> </a:t>
            </a:r>
            <a:r>
              <a:rPr lang="en-US" sz="2400" b="1" dirty="0">
                <a:solidFill>
                  <a:srgbClr val="0070C0"/>
                </a:solidFill>
              </a:rPr>
              <a:t>_bind </a:t>
            </a:r>
            <a:r>
              <a:rPr lang="en-US" sz="2400" dirty="0" err="1">
                <a:solidFill>
                  <a:prstClr val="black">
                    <a:lumMod val="50000"/>
                    <a:lumOff val="50000"/>
                  </a:prstClr>
                </a:solidFill>
              </a:rPr>
              <a:t>để</a:t>
            </a:r>
            <a:r>
              <a:rPr lang="en-US" sz="2400" dirty="0">
                <a:solidFill>
                  <a:prstClr val="black">
                    <a:lumMod val="50000"/>
                    <a:lumOff val="50000"/>
                  </a:prstClr>
                </a:solidFill>
              </a:rPr>
              <a:t> </a:t>
            </a:r>
            <a:r>
              <a:rPr lang="en-US" sz="2400" dirty="0" err="1">
                <a:solidFill>
                  <a:prstClr val="black">
                    <a:lumMod val="50000"/>
                    <a:lumOff val="50000"/>
                  </a:prstClr>
                </a:solidFill>
              </a:rPr>
              <a:t>chứa</a:t>
            </a:r>
            <a:r>
              <a:rPr lang="en-US" sz="2400" dirty="0">
                <a:solidFill>
                  <a:prstClr val="black">
                    <a:lumMod val="50000"/>
                    <a:lumOff val="50000"/>
                  </a:prstClr>
                </a:solidFill>
              </a:rPr>
              <a:t> </a:t>
            </a:r>
            <a:r>
              <a:rPr lang="en-US" sz="2400" dirty="0" err="1">
                <a:solidFill>
                  <a:prstClr val="black">
                    <a:lumMod val="50000"/>
                    <a:lumOff val="50000"/>
                  </a:prstClr>
                </a:solidFill>
              </a:rPr>
              <a:t>giá</a:t>
            </a:r>
            <a:r>
              <a:rPr lang="en-US" sz="2400" dirty="0">
                <a:solidFill>
                  <a:prstClr val="black">
                    <a:lumMod val="50000"/>
                    <a:lumOff val="50000"/>
                  </a:prstClr>
                </a:solidFill>
              </a:rPr>
              <a:t> </a:t>
            </a:r>
            <a:r>
              <a:rPr lang="en-US" sz="2400" dirty="0" err="1">
                <a:solidFill>
                  <a:prstClr val="black">
                    <a:lumMod val="50000"/>
                    <a:lumOff val="50000"/>
                  </a:prstClr>
                </a:solidFill>
              </a:rPr>
              <a:t>trị</a:t>
            </a:r>
            <a:r>
              <a:rPr lang="en-US" sz="2400" dirty="0">
                <a:solidFill>
                  <a:prstClr val="black">
                    <a:lumMod val="50000"/>
                    <a:lumOff val="50000"/>
                  </a:prstClr>
                </a:solidFill>
              </a:rPr>
              <a:t>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a:solidFill>
                  <a:srgbClr val="FF884D"/>
                </a:solidFill>
              </a:rPr>
              <a:t>this</a:t>
            </a:r>
            <a:r>
              <a:rPr lang="en-US" sz="2400" dirty="0">
                <a:solidFill>
                  <a:prstClr val="black">
                    <a:lumMod val="50000"/>
                    <a:lumOff val="50000"/>
                  </a:prstClr>
                </a:solidFill>
              </a:rPr>
              <a:t>, </a:t>
            </a:r>
            <a:r>
              <a:rPr lang="en-US" sz="2400" dirty="0" err="1">
                <a:solidFill>
                  <a:prstClr val="black">
                    <a:lumMod val="50000"/>
                    <a:lumOff val="50000"/>
                  </a:prstClr>
                </a:solidFill>
              </a:rPr>
              <a:t>dùng</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a:t>
            </a:r>
            <a:r>
              <a:rPr lang="en-US" sz="2400" dirty="0" err="1">
                <a:solidFill>
                  <a:prstClr val="black">
                    <a:lumMod val="50000"/>
                    <a:lumOff val="50000"/>
                  </a:prstClr>
                </a:solidFill>
              </a:rPr>
              <a:t>tạm</a:t>
            </a:r>
            <a:r>
              <a:rPr lang="en-US" sz="2400" dirty="0">
                <a:solidFill>
                  <a:prstClr val="black">
                    <a:lumMod val="50000"/>
                    <a:lumOff val="50000"/>
                  </a:prstClr>
                </a:solidFill>
              </a:rPr>
              <a:t> </a:t>
            </a:r>
            <a:r>
              <a:rPr lang="en-US" sz="2400" dirty="0" err="1">
                <a:solidFill>
                  <a:prstClr val="black">
                    <a:lumMod val="50000"/>
                    <a:lumOff val="50000"/>
                  </a:prstClr>
                </a:solidFill>
              </a:rPr>
              <a:t>này</a:t>
            </a:r>
            <a:r>
              <a:rPr lang="en-US" sz="2400" dirty="0">
                <a:solidFill>
                  <a:prstClr val="black">
                    <a:lumMod val="50000"/>
                    <a:lumOff val="50000"/>
                  </a:prstClr>
                </a:solidFill>
              </a:rPr>
              <a:t> </a:t>
            </a:r>
            <a:r>
              <a:rPr lang="en-US" sz="2400" dirty="0" err="1">
                <a:solidFill>
                  <a:prstClr val="black">
                    <a:lumMod val="50000"/>
                    <a:lumOff val="50000"/>
                  </a:prstClr>
                </a:solidFill>
              </a:rPr>
              <a:t>để</a:t>
            </a:r>
            <a:r>
              <a:rPr lang="en-US" sz="2400" dirty="0">
                <a:solidFill>
                  <a:prstClr val="black">
                    <a:lumMod val="50000"/>
                    <a:lumOff val="50000"/>
                  </a:prstClr>
                </a:solidFill>
              </a:rPr>
              <a:t> </a:t>
            </a:r>
            <a:r>
              <a:rPr lang="en-US" sz="2400" dirty="0" err="1">
                <a:solidFill>
                  <a:prstClr val="black">
                    <a:lumMod val="50000"/>
                    <a:lumOff val="50000"/>
                  </a:prstClr>
                </a:solidFill>
              </a:rPr>
              <a:t>truy</a:t>
            </a:r>
            <a:r>
              <a:rPr lang="en-US" sz="2400" dirty="0">
                <a:solidFill>
                  <a:prstClr val="black">
                    <a:lumMod val="50000"/>
                    <a:lumOff val="50000"/>
                  </a:prstClr>
                </a:solidFill>
              </a:rPr>
              <a:t> </a:t>
            </a:r>
            <a:r>
              <a:rPr lang="en-US" sz="2400" dirty="0" err="1">
                <a:solidFill>
                  <a:prstClr val="black">
                    <a:lumMod val="50000"/>
                    <a:lumOff val="50000"/>
                  </a:prstClr>
                </a:solidFill>
              </a:rPr>
              <a:t>xuất</a:t>
            </a:r>
            <a:r>
              <a:rPr lang="en-US" sz="2400" dirty="0">
                <a:solidFill>
                  <a:prstClr val="black">
                    <a:lumMod val="50000"/>
                    <a:lumOff val="50000"/>
                  </a:prstClr>
                </a:solidFill>
              </a:rPr>
              <a:t> </a:t>
            </a:r>
            <a:r>
              <a:rPr lang="en-US" sz="2400" dirty="0" err="1">
                <a:solidFill>
                  <a:prstClr val="black">
                    <a:lumMod val="50000"/>
                    <a:lumOff val="50000"/>
                  </a:prstClr>
                </a:solidFill>
              </a:rPr>
              <a:t>các</a:t>
            </a:r>
            <a:r>
              <a:rPr lang="en-US" sz="2400" dirty="0">
                <a:solidFill>
                  <a:prstClr val="black">
                    <a:lumMod val="50000"/>
                    <a:lumOff val="50000"/>
                  </a:prstClr>
                </a:solidFill>
              </a:rPr>
              <a:t> </a:t>
            </a:r>
            <a:r>
              <a:rPr lang="en-US" sz="2400" dirty="0" err="1">
                <a:solidFill>
                  <a:prstClr val="black">
                    <a:lumMod val="50000"/>
                    <a:lumOff val="50000"/>
                  </a:prstClr>
                </a:solidFill>
              </a:rPr>
              <a:t>thuộc</a:t>
            </a:r>
            <a:r>
              <a:rPr lang="en-US" sz="2400" dirty="0">
                <a:solidFill>
                  <a:prstClr val="black">
                    <a:lumMod val="50000"/>
                    <a:lumOff val="50000"/>
                  </a:prstClr>
                </a:solidFill>
              </a:rPr>
              <a:t> </a:t>
            </a:r>
            <a:r>
              <a:rPr lang="en-US" sz="2400" dirty="0" err="1">
                <a:solidFill>
                  <a:prstClr val="black">
                    <a:lumMod val="50000"/>
                    <a:lumOff val="50000"/>
                  </a:prstClr>
                </a:solidFill>
              </a:rPr>
              <a:t>tính</a:t>
            </a:r>
            <a:r>
              <a:rPr lang="en-US" sz="2400" dirty="0">
                <a:solidFill>
                  <a:prstClr val="black">
                    <a:lumMod val="50000"/>
                    <a:lumOff val="50000"/>
                  </a:prstClr>
                </a:solidFill>
              </a:rPr>
              <a:t>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tượng</a:t>
            </a:r>
            <a:r>
              <a:rPr lang="en-US" sz="2400" dirty="0">
                <a:solidFill>
                  <a:prstClr val="black">
                    <a:lumMod val="50000"/>
                    <a:lumOff val="50000"/>
                  </a:prstClr>
                </a:solidFill>
              </a:rPr>
              <a:t> </a:t>
            </a:r>
            <a:r>
              <a:rPr lang="en-US" sz="2400" b="1" dirty="0" err="1">
                <a:solidFill>
                  <a:srgbClr val="0070C0"/>
                </a:solidFill>
              </a:rPr>
              <a:t>hocVien</a:t>
            </a:r>
            <a:endParaRPr lang="en-US" sz="2400" b="1" dirty="0">
              <a:solidFill>
                <a:srgbClr val="0070C0"/>
              </a:solidFill>
            </a:endParaRPr>
          </a:p>
        </p:txBody>
      </p:sp>
      <p:pic>
        <p:nvPicPr>
          <p:cNvPr id="23" name="Picture 22" descr="A picture containing room, computer&#10;&#10;Description automatically generated">
            <a:extLst>
              <a:ext uri="{FF2B5EF4-FFF2-40B4-BE49-F238E27FC236}">
                <a16:creationId xmlns:a16="http://schemas.microsoft.com/office/drawing/2014/main" id="{800197C4-94E5-4489-B6A3-4D1B2C387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rPr>
              <a:t>Nhược</a:t>
            </a:r>
            <a:r>
              <a:rPr lang="en-US" sz="3200" dirty="0">
                <a:solidFill>
                  <a:prstClr val="black">
                    <a:lumMod val="50000"/>
                    <a:lumOff val="50000"/>
                  </a:prstClr>
                </a:solidFill>
              </a:rPr>
              <a:t> </a:t>
            </a:r>
            <a:r>
              <a:rPr lang="en-US" sz="3200" dirty="0" err="1">
                <a:solidFill>
                  <a:prstClr val="black">
                    <a:lumMod val="50000"/>
                    <a:lumOff val="50000"/>
                  </a:prstClr>
                </a:solidFill>
              </a:rPr>
              <a:t>điểm</a:t>
            </a:r>
            <a:r>
              <a:rPr lang="en-US" sz="3200" dirty="0">
                <a:solidFill>
                  <a:prstClr val="black">
                    <a:lumMod val="50000"/>
                    <a:lumOff val="50000"/>
                  </a:prstClr>
                </a:solidFill>
              </a:rPr>
              <a:t> </a:t>
            </a:r>
            <a:r>
              <a:rPr lang="en-US" sz="3200" dirty="0" err="1">
                <a:solidFill>
                  <a:prstClr val="black">
                    <a:lumMod val="50000"/>
                    <a:lumOff val="50000"/>
                  </a:prstClr>
                </a:solidFill>
              </a:rPr>
              <a:t>của</a:t>
            </a:r>
            <a:r>
              <a:rPr lang="en-US" sz="3200" dirty="0">
                <a:solidFill>
                  <a:prstClr val="black">
                    <a:lumMod val="50000"/>
                    <a:lumOff val="50000"/>
                  </a:prstClr>
                </a:solidFill>
              </a:rPr>
              <a:t> this </a:t>
            </a:r>
            <a:r>
              <a:rPr lang="en-US" sz="3200" dirty="0" err="1">
                <a:solidFill>
                  <a:prstClr val="black">
                    <a:lumMod val="50000"/>
                    <a:lumOff val="50000"/>
                  </a:prstClr>
                </a:solidFill>
              </a:rPr>
              <a:t>trong</a:t>
            </a:r>
            <a:r>
              <a:rPr lang="en-US" sz="3200" dirty="0">
                <a:solidFill>
                  <a:prstClr val="black">
                    <a:lumMod val="50000"/>
                    <a:lumOff val="50000"/>
                  </a:prstClr>
                </a:solidFill>
              </a:rPr>
              <a:t> closure function</a:t>
            </a:r>
            <a:endParaRPr lang="en-US" sz="3200" dirty="0">
              <a:solidFill>
                <a:prstClr val="black">
                  <a:lumMod val="50000"/>
                  <a:lumOff val="50000"/>
                </a:prstClr>
              </a:solidFill>
              <a:latin typeface="Montserrat Semibold"/>
            </a:endParaRPr>
          </a:p>
        </p:txBody>
      </p:sp>
      <p:sp>
        <p:nvSpPr>
          <p:cNvPr id="6" name="Rectangle 5">
            <a:extLst>
              <a:ext uri="{FF2B5EF4-FFF2-40B4-BE49-F238E27FC236}">
                <a16:creationId xmlns:a16="http://schemas.microsoft.com/office/drawing/2014/main" id="{88FA6D67-05F0-43BC-A8B9-43CB9E8E7509}"/>
              </a:ext>
            </a:extLst>
          </p:cNvPr>
          <p:cNvSpPr/>
          <p:nvPr/>
        </p:nvSpPr>
        <p:spPr>
          <a:xfrm>
            <a:off x="3413389" y="3601616"/>
            <a:ext cx="2175648" cy="30791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44C6D6D8-0EA3-4B22-A30D-A4107AEBDA64}"/>
              </a:ext>
            </a:extLst>
          </p:cNvPr>
          <p:cNvSpPr/>
          <p:nvPr/>
        </p:nvSpPr>
        <p:spPr>
          <a:xfrm>
            <a:off x="6679622" y="4213815"/>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CBADF3D2-A2BC-4A1E-9108-935A8EEFCE23}"/>
              </a:ext>
            </a:extLst>
          </p:cNvPr>
          <p:cNvSpPr/>
          <p:nvPr/>
        </p:nvSpPr>
        <p:spPr>
          <a:xfrm>
            <a:off x="9519238" y="4252738"/>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23DE63BD-6FF6-4065-AA69-EB2F2590FEFB}"/>
              </a:ext>
            </a:extLst>
          </p:cNvPr>
          <p:cNvCxnSpPr>
            <a:cxnSpLocks/>
            <a:stCxn id="6" idx="3"/>
            <a:endCxn id="16" idx="0"/>
          </p:cNvCxnSpPr>
          <p:nvPr/>
        </p:nvCxnSpPr>
        <p:spPr>
          <a:xfrm>
            <a:off x="5589037" y="3755572"/>
            <a:ext cx="4243325" cy="49716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a:extLst>
              <a:ext uri="{FF2B5EF4-FFF2-40B4-BE49-F238E27FC236}">
                <a16:creationId xmlns:a16="http://schemas.microsoft.com/office/drawing/2014/main" id="{C1DEB96D-1A25-48A0-AC13-F05E92E70665}"/>
              </a:ext>
            </a:extLst>
          </p:cNvPr>
          <p:cNvCxnSpPr>
            <a:cxnSpLocks/>
            <a:stCxn id="6" idx="3"/>
            <a:endCxn id="15" idx="0"/>
          </p:cNvCxnSpPr>
          <p:nvPr/>
        </p:nvCxnSpPr>
        <p:spPr>
          <a:xfrm>
            <a:off x="5589037" y="3755572"/>
            <a:ext cx="1403709" cy="458243"/>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4127663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9951128"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Giải</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a:t>
            </a:r>
            <a:r>
              <a:rPr lang="en-US" sz="2400" dirty="0" err="1">
                <a:solidFill>
                  <a:prstClr val="black">
                    <a:lumMod val="50000"/>
                    <a:lumOff val="50000"/>
                  </a:prstClr>
                </a:solidFill>
              </a:rPr>
              <a:t>bằng</a:t>
            </a:r>
            <a:r>
              <a:rPr lang="en-US" sz="2400" dirty="0">
                <a:solidFill>
                  <a:prstClr val="black">
                    <a:lumMod val="50000"/>
                    <a:lumOff val="50000"/>
                  </a:prstClr>
                </a:solidFill>
              </a:rPr>
              <a:t> ES5:</a:t>
            </a:r>
          </a:p>
          <a:p>
            <a:pPr marL="914400" lvl="1" indent="-457200">
              <a:lnSpc>
                <a:spcPct val="150000"/>
              </a:lnSpc>
              <a:buFont typeface="+mj-lt"/>
              <a:buAutoNum type="arabicPeriod" startAt="2"/>
            </a:pPr>
            <a:r>
              <a:rPr lang="en-US" sz="2400" dirty="0" err="1">
                <a:solidFill>
                  <a:prstClr val="black">
                    <a:lumMod val="50000"/>
                    <a:lumOff val="50000"/>
                  </a:prstClr>
                </a:solidFill>
              </a:rPr>
              <a:t>Chúng</a:t>
            </a:r>
            <a:r>
              <a:rPr lang="en-US" sz="2400" dirty="0">
                <a:solidFill>
                  <a:prstClr val="black">
                    <a:lumMod val="50000"/>
                    <a:lumOff val="50000"/>
                  </a:prstClr>
                </a:solidFill>
              </a:rPr>
              <a:t> ta </a:t>
            </a:r>
            <a:r>
              <a:rPr lang="en-US" sz="2400" dirty="0" err="1">
                <a:solidFill>
                  <a:prstClr val="black">
                    <a:lumMod val="50000"/>
                    <a:lumOff val="50000"/>
                  </a:prstClr>
                </a:solidFill>
              </a:rPr>
              <a:t>dùng</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b="1" dirty="0">
                <a:solidFill>
                  <a:srgbClr val="FF884D"/>
                </a:solidFill>
              </a:rPr>
              <a:t>bind</a:t>
            </a:r>
            <a:r>
              <a:rPr lang="en-US" sz="2400" dirty="0">
                <a:solidFill>
                  <a:srgbClr val="FF884D"/>
                </a:solidFill>
              </a:rPr>
              <a:t>() </a:t>
            </a:r>
            <a:r>
              <a:rPr lang="vi-VN" sz="2400" dirty="0">
                <a:solidFill>
                  <a:prstClr val="black">
                    <a:lumMod val="50000"/>
                    <a:lumOff val="50000"/>
                  </a:prstClr>
                </a:solidFill>
              </a:rPr>
              <a:t>thì đối tượng </a:t>
            </a:r>
            <a:r>
              <a:rPr lang="vi-VN" sz="2400" b="1" dirty="0">
                <a:solidFill>
                  <a:schemeClr val="accent4"/>
                </a:solidFill>
              </a:rPr>
              <a:t>this</a:t>
            </a:r>
            <a:r>
              <a:rPr lang="vi-VN" sz="2400" dirty="0">
                <a:solidFill>
                  <a:prstClr val="black">
                    <a:lumMod val="50000"/>
                    <a:lumOff val="50000"/>
                  </a:prstClr>
                </a:solidFill>
              </a:rPr>
              <a:t> mới chính là </a:t>
            </a:r>
            <a:r>
              <a:rPr lang="en-US" sz="2400" b="1" dirty="0" err="1">
                <a:solidFill>
                  <a:schemeClr val="accent1"/>
                </a:solidFill>
              </a:rPr>
              <a:t>hocVien</a:t>
            </a:r>
            <a:endParaRPr lang="en-US" sz="2400" b="1" dirty="0">
              <a:solidFill>
                <a:schemeClr val="accent1"/>
              </a:solidFill>
            </a:endParaRPr>
          </a:p>
        </p:txBody>
      </p:sp>
      <p:pic>
        <p:nvPicPr>
          <p:cNvPr id="20" name="Picture 19" descr="A picture containing room, computer&#10;&#10;Description automatically generated">
            <a:extLst>
              <a:ext uri="{FF2B5EF4-FFF2-40B4-BE49-F238E27FC236}">
                <a16:creationId xmlns:a16="http://schemas.microsoft.com/office/drawing/2014/main" id="{C355A181-43A9-4F8C-8574-0F108B51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pic>
        <p:nvPicPr>
          <p:cNvPr id="14" name="Picture 13">
            <a:extLst>
              <a:ext uri="{FF2B5EF4-FFF2-40B4-BE49-F238E27FC236}">
                <a16:creationId xmlns:a16="http://schemas.microsoft.com/office/drawing/2014/main" id="{7273A445-57A1-4DEB-A240-1B0C57013C7E}"/>
              </a:ext>
            </a:extLst>
          </p:cNvPr>
          <p:cNvPicPr>
            <a:picLocks noChangeAspect="1"/>
          </p:cNvPicPr>
          <p:nvPr/>
        </p:nvPicPr>
        <p:blipFill>
          <a:blip r:embed="rId4"/>
          <a:stretch>
            <a:fillRect/>
          </a:stretch>
        </p:blipFill>
        <p:spPr>
          <a:xfrm>
            <a:off x="2819024" y="3503356"/>
            <a:ext cx="8378448" cy="1919492"/>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rPr>
              <a:t>Nhược</a:t>
            </a:r>
            <a:r>
              <a:rPr lang="en-US" sz="3200" dirty="0">
                <a:solidFill>
                  <a:prstClr val="black">
                    <a:lumMod val="50000"/>
                    <a:lumOff val="50000"/>
                  </a:prstClr>
                </a:solidFill>
              </a:rPr>
              <a:t> </a:t>
            </a:r>
            <a:r>
              <a:rPr lang="en-US" sz="3200" dirty="0" err="1">
                <a:solidFill>
                  <a:prstClr val="black">
                    <a:lumMod val="50000"/>
                    <a:lumOff val="50000"/>
                  </a:prstClr>
                </a:solidFill>
              </a:rPr>
              <a:t>điểm</a:t>
            </a:r>
            <a:r>
              <a:rPr lang="en-US" sz="3200" dirty="0">
                <a:solidFill>
                  <a:prstClr val="black">
                    <a:lumMod val="50000"/>
                    <a:lumOff val="50000"/>
                  </a:prstClr>
                </a:solidFill>
              </a:rPr>
              <a:t> </a:t>
            </a:r>
            <a:r>
              <a:rPr lang="en-US" sz="3200" dirty="0" err="1">
                <a:solidFill>
                  <a:prstClr val="black">
                    <a:lumMod val="50000"/>
                    <a:lumOff val="50000"/>
                  </a:prstClr>
                </a:solidFill>
              </a:rPr>
              <a:t>của</a:t>
            </a:r>
            <a:r>
              <a:rPr lang="en-US" sz="3200" dirty="0">
                <a:solidFill>
                  <a:prstClr val="black">
                    <a:lumMod val="50000"/>
                    <a:lumOff val="50000"/>
                  </a:prstClr>
                </a:solidFill>
              </a:rPr>
              <a:t> this </a:t>
            </a:r>
            <a:r>
              <a:rPr lang="en-US" sz="3200" dirty="0" err="1">
                <a:solidFill>
                  <a:prstClr val="black">
                    <a:lumMod val="50000"/>
                    <a:lumOff val="50000"/>
                  </a:prstClr>
                </a:solidFill>
              </a:rPr>
              <a:t>trong</a:t>
            </a:r>
            <a:r>
              <a:rPr lang="en-US" sz="3200" dirty="0">
                <a:solidFill>
                  <a:prstClr val="black">
                    <a:lumMod val="50000"/>
                    <a:lumOff val="50000"/>
                  </a:prstClr>
                </a:solidFill>
              </a:rPr>
              <a:t> closure function</a:t>
            </a:r>
            <a:endParaRPr lang="en-US" sz="3200" dirty="0">
              <a:solidFill>
                <a:prstClr val="black">
                  <a:lumMod val="50000"/>
                  <a:lumOff val="50000"/>
                </a:prstClr>
              </a:solidFill>
              <a:latin typeface="Montserrat Semibold"/>
            </a:endParaRPr>
          </a:p>
        </p:txBody>
      </p:sp>
      <p:sp>
        <p:nvSpPr>
          <p:cNvPr id="6" name="Rectangle 5">
            <a:extLst>
              <a:ext uri="{FF2B5EF4-FFF2-40B4-BE49-F238E27FC236}">
                <a16:creationId xmlns:a16="http://schemas.microsoft.com/office/drawing/2014/main" id="{88FA6D67-05F0-43BC-A8B9-43CB9E8E7509}"/>
              </a:ext>
            </a:extLst>
          </p:cNvPr>
          <p:cNvSpPr/>
          <p:nvPr/>
        </p:nvSpPr>
        <p:spPr>
          <a:xfrm>
            <a:off x="3649448" y="4774041"/>
            <a:ext cx="1352940" cy="32563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Rectangle 14">
            <a:extLst>
              <a:ext uri="{FF2B5EF4-FFF2-40B4-BE49-F238E27FC236}">
                <a16:creationId xmlns:a16="http://schemas.microsoft.com/office/drawing/2014/main" id="{44C6D6D8-0EA3-4B22-A30D-A4107AEBDA64}"/>
              </a:ext>
            </a:extLst>
          </p:cNvPr>
          <p:cNvSpPr/>
          <p:nvPr/>
        </p:nvSpPr>
        <p:spPr>
          <a:xfrm>
            <a:off x="6851172" y="4136620"/>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Rectangle 15">
            <a:extLst>
              <a:ext uri="{FF2B5EF4-FFF2-40B4-BE49-F238E27FC236}">
                <a16:creationId xmlns:a16="http://schemas.microsoft.com/office/drawing/2014/main" id="{CBADF3D2-A2BC-4A1E-9108-935A8EEFCE23}"/>
              </a:ext>
            </a:extLst>
          </p:cNvPr>
          <p:cNvSpPr/>
          <p:nvPr/>
        </p:nvSpPr>
        <p:spPr>
          <a:xfrm>
            <a:off x="9704062" y="4136620"/>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23DE63BD-6FF6-4065-AA69-EB2F2590FEFB}"/>
              </a:ext>
            </a:extLst>
          </p:cNvPr>
          <p:cNvCxnSpPr>
            <a:cxnSpLocks/>
            <a:stCxn id="6" idx="3"/>
            <a:endCxn id="16" idx="2"/>
          </p:cNvCxnSpPr>
          <p:nvPr/>
        </p:nvCxnSpPr>
        <p:spPr>
          <a:xfrm flipV="1">
            <a:off x="5002388" y="4447719"/>
            <a:ext cx="5014798" cy="489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a:extLst>
              <a:ext uri="{FF2B5EF4-FFF2-40B4-BE49-F238E27FC236}">
                <a16:creationId xmlns:a16="http://schemas.microsoft.com/office/drawing/2014/main" id="{C1DEB96D-1A25-48A0-AC13-F05E92E70665}"/>
              </a:ext>
            </a:extLst>
          </p:cNvPr>
          <p:cNvCxnSpPr>
            <a:cxnSpLocks/>
            <a:stCxn id="6" idx="3"/>
            <a:endCxn id="15" idx="2"/>
          </p:cNvCxnSpPr>
          <p:nvPr/>
        </p:nvCxnSpPr>
        <p:spPr>
          <a:xfrm flipV="1">
            <a:off x="5002388" y="4447719"/>
            <a:ext cx="2161908" cy="489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523644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Giải</a:t>
            </a:r>
            <a:r>
              <a:rPr lang="en-US" sz="2400" dirty="0">
                <a:solidFill>
                  <a:prstClr val="black">
                    <a:lumMod val="50000"/>
                    <a:lumOff val="50000"/>
                  </a:prstClr>
                </a:solidFill>
              </a:rPr>
              <a:t> </a:t>
            </a:r>
            <a:r>
              <a:rPr lang="en-US" sz="2400" dirty="0" err="1">
                <a:solidFill>
                  <a:prstClr val="black">
                    <a:lumMod val="50000"/>
                    <a:lumOff val="50000"/>
                  </a:prstClr>
                </a:solidFill>
              </a:rPr>
              <a:t>pháp</a:t>
            </a:r>
            <a:r>
              <a:rPr lang="en-US" sz="2400" dirty="0">
                <a:solidFill>
                  <a:prstClr val="black">
                    <a:lumMod val="50000"/>
                    <a:lumOff val="50000"/>
                  </a:prstClr>
                </a:solidFill>
              </a:rPr>
              <a:t> </a:t>
            </a:r>
            <a:r>
              <a:rPr lang="en-US" sz="2400" dirty="0" err="1">
                <a:solidFill>
                  <a:prstClr val="black">
                    <a:lumMod val="50000"/>
                    <a:lumOff val="50000"/>
                  </a:prstClr>
                </a:solidFill>
              </a:rPr>
              <a:t>bằng</a:t>
            </a:r>
            <a:r>
              <a:rPr lang="en-US" sz="2400" dirty="0">
                <a:solidFill>
                  <a:prstClr val="black">
                    <a:lumMod val="50000"/>
                    <a:lumOff val="50000"/>
                  </a:prstClr>
                </a:solidFill>
              </a:rPr>
              <a:t> ES6:</a:t>
            </a:r>
          </a:p>
          <a:p>
            <a:pPr marL="800100" lvl="1" indent="-342900">
              <a:lnSpc>
                <a:spcPct val="150000"/>
              </a:lnSpc>
              <a:buFont typeface="Arial" panose="020B0604020202020204" pitchFamily="34" charset="0"/>
              <a:buChar char="•"/>
            </a:pPr>
            <a:r>
              <a:rPr lang="en-US" sz="2400" dirty="0" err="1">
                <a:solidFill>
                  <a:prstClr val="black">
                    <a:lumMod val="50000"/>
                    <a:lumOff val="50000"/>
                  </a:prstClr>
                </a:solidFill>
              </a:rPr>
              <a:t>Chúng</a:t>
            </a:r>
            <a:r>
              <a:rPr lang="en-US" sz="2400" dirty="0">
                <a:solidFill>
                  <a:prstClr val="black">
                    <a:lumMod val="50000"/>
                    <a:lumOff val="50000"/>
                  </a:prstClr>
                </a:solidFill>
              </a:rPr>
              <a:t> ta </a:t>
            </a:r>
            <a:r>
              <a:rPr lang="en-US" sz="2400" dirty="0" err="1">
                <a:solidFill>
                  <a:prstClr val="black">
                    <a:lumMod val="50000"/>
                    <a:lumOff val="50000"/>
                  </a:prstClr>
                </a:solidFill>
              </a:rPr>
              <a:t>không</a:t>
            </a:r>
            <a:r>
              <a:rPr lang="en-US" sz="2400" dirty="0">
                <a:solidFill>
                  <a:prstClr val="black">
                    <a:lumMod val="50000"/>
                    <a:lumOff val="50000"/>
                  </a:prstClr>
                </a:solidFill>
              </a:rPr>
              <a:t> </a:t>
            </a:r>
            <a:r>
              <a:rPr lang="en-US" sz="2400" dirty="0" err="1">
                <a:solidFill>
                  <a:prstClr val="black">
                    <a:lumMod val="50000"/>
                    <a:lumOff val="50000"/>
                  </a:prstClr>
                </a:solidFill>
              </a:rPr>
              <a:t>cần</a:t>
            </a:r>
            <a:r>
              <a:rPr lang="en-US" sz="2400" dirty="0">
                <a:solidFill>
                  <a:prstClr val="black">
                    <a:lumMod val="50000"/>
                    <a:lumOff val="50000"/>
                  </a:prstClr>
                </a:solidFill>
              </a:rPr>
              <a:t> </a:t>
            </a:r>
            <a:r>
              <a:rPr lang="en-US" sz="2400" dirty="0" err="1">
                <a:solidFill>
                  <a:prstClr val="black">
                    <a:lumMod val="50000"/>
                    <a:lumOff val="50000"/>
                  </a:prstClr>
                </a:solidFill>
              </a:rPr>
              <a:t>phải</a:t>
            </a:r>
            <a:r>
              <a:rPr lang="en-US" sz="2400" dirty="0">
                <a:solidFill>
                  <a:prstClr val="black">
                    <a:lumMod val="50000"/>
                    <a:lumOff val="50000"/>
                  </a:prstClr>
                </a:solidFill>
              </a:rPr>
              <a:t> </a:t>
            </a:r>
            <a:r>
              <a:rPr lang="en-US" sz="2400" dirty="0" err="1">
                <a:solidFill>
                  <a:prstClr val="black">
                    <a:lumMod val="50000"/>
                    <a:lumOff val="50000"/>
                  </a:prstClr>
                </a:solidFill>
              </a:rPr>
              <a:t>khai</a:t>
            </a:r>
            <a:r>
              <a:rPr lang="en-US" sz="2400" dirty="0">
                <a:solidFill>
                  <a:prstClr val="black">
                    <a:lumMod val="50000"/>
                    <a:lumOff val="50000"/>
                  </a:prstClr>
                </a:solidFill>
              </a:rPr>
              <a:t> </a:t>
            </a:r>
            <a:r>
              <a:rPr lang="en-US" sz="2400" dirty="0" err="1">
                <a:solidFill>
                  <a:prstClr val="black">
                    <a:lumMod val="50000"/>
                    <a:lumOff val="50000"/>
                  </a:prstClr>
                </a:solidFill>
              </a:rPr>
              <a:t>báo</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a:t>
            </a:r>
            <a:r>
              <a:rPr lang="en-US" sz="2400" dirty="0" err="1">
                <a:solidFill>
                  <a:prstClr val="black">
                    <a:lumMod val="50000"/>
                    <a:lumOff val="50000"/>
                  </a:prstClr>
                </a:solidFill>
              </a:rPr>
              <a:t>tạm</a:t>
            </a:r>
            <a:r>
              <a:rPr lang="en-US" sz="2400" dirty="0">
                <a:solidFill>
                  <a:prstClr val="black">
                    <a:lumMod val="50000"/>
                    <a:lumOff val="50000"/>
                  </a:prstClr>
                </a:solidFill>
              </a:rPr>
              <a:t> </a:t>
            </a:r>
            <a:r>
              <a:rPr lang="en-US" sz="2400" dirty="0">
                <a:solidFill>
                  <a:schemeClr val="accent4"/>
                </a:solidFill>
              </a:rPr>
              <a:t>_bind </a:t>
            </a:r>
            <a:r>
              <a:rPr lang="en-US" sz="2400" dirty="0">
                <a:solidFill>
                  <a:prstClr val="black">
                    <a:lumMod val="50000"/>
                    <a:lumOff val="50000"/>
                  </a:prstClr>
                </a:solidFill>
              </a:rPr>
              <a:t>hay </a:t>
            </a:r>
            <a:r>
              <a:rPr lang="en-US" sz="2400" dirty="0" err="1">
                <a:solidFill>
                  <a:prstClr val="black">
                    <a:lumMod val="50000"/>
                    <a:lumOff val="50000"/>
                  </a:prstClr>
                </a:solidFill>
              </a:rPr>
              <a:t>dùng</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dirty="0">
                <a:solidFill>
                  <a:schemeClr val="accent4"/>
                </a:solidFill>
              </a:rPr>
              <a:t>bind() </a:t>
            </a:r>
            <a:r>
              <a:rPr lang="en-US" sz="2400" dirty="0" err="1">
                <a:solidFill>
                  <a:prstClr val="black">
                    <a:lumMod val="50000"/>
                    <a:lumOff val="50000"/>
                  </a:prstClr>
                </a:solidFill>
              </a:rPr>
              <a:t>nữa</a:t>
            </a:r>
            <a:endParaRPr lang="en-US" sz="2400" dirty="0">
              <a:solidFill>
                <a:prstClr val="black">
                  <a:lumMod val="50000"/>
                  <a:lumOff val="50000"/>
                </a:prstClr>
              </a:solidFill>
            </a:endParaRPr>
          </a:p>
          <a:p>
            <a:pPr marL="800100" lvl="1" indent="-342900">
              <a:lnSpc>
                <a:spcPct val="150000"/>
              </a:lnSpc>
              <a:buFont typeface="Arial" panose="020B0604020202020204" pitchFamily="34" charset="0"/>
              <a:buChar char="•"/>
            </a:pPr>
            <a:r>
              <a:rPr lang="en-US" sz="2400" dirty="0">
                <a:solidFill>
                  <a:prstClr val="black">
                    <a:lumMod val="50000"/>
                    <a:lumOff val="50000"/>
                  </a:prstClr>
                </a:solidFill>
              </a:rPr>
              <a:t>Arrow function </a:t>
            </a:r>
            <a:r>
              <a:rPr lang="en-US" sz="2400" dirty="0" err="1">
                <a:solidFill>
                  <a:prstClr val="black">
                    <a:lumMod val="50000"/>
                    <a:lumOff val="50000"/>
                  </a:prstClr>
                </a:solidFill>
              </a:rPr>
              <a:t>không</a:t>
            </a:r>
            <a:r>
              <a:rPr lang="en-US" sz="2400" dirty="0">
                <a:solidFill>
                  <a:prstClr val="black">
                    <a:lumMod val="50000"/>
                    <a:lumOff val="50000"/>
                  </a:prstClr>
                </a:solidFill>
              </a:rPr>
              <a:t> </a:t>
            </a:r>
            <a:r>
              <a:rPr lang="en-US" sz="2400" dirty="0" err="1">
                <a:solidFill>
                  <a:prstClr val="black">
                    <a:lumMod val="50000"/>
                    <a:lumOff val="50000"/>
                  </a:prstClr>
                </a:solidFill>
              </a:rPr>
              <a:t>tạo</a:t>
            </a:r>
            <a:r>
              <a:rPr lang="en-US" sz="2400" dirty="0">
                <a:solidFill>
                  <a:prstClr val="black">
                    <a:lumMod val="50000"/>
                    <a:lumOff val="50000"/>
                  </a:prstClr>
                </a:solidFill>
              </a:rPr>
              <a:t> ra this context, </a:t>
            </a:r>
            <a:r>
              <a:rPr lang="en-US" sz="2400" dirty="0" err="1">
                <a:solidFill>
                  <a:prstClr val="black">
                    <a:lumMod val="50000"/>
                    <a:lumOff val="50000"/>
                  </a:prstClr>
                </a:solidFill>
              </a:rPr>
              <a:t>và</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this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là</a:t>
            </a:r>
            <a:r>
              <a:rPr lang="en-US" sz="2400" dirty="0">
                <a:solidFill>
                  <a:prstClr val="black">
                    <a:lumMod val="50000"/>
                    <a:lumOff val="50000"/>
                  </a:prstClr>
                </a:solidFill>
              </a:rPr>
              <a:t> </a:t>
            </a:r>
            <a:r>
              <a:rPr lang="en-US" sz="2400" dirty="0" err="1">
                <a:solidFill>
                  <a:prstClr val="black">
                    <a:lumMod val="50000"/>
                    <a:lumOff val="50000"/>
                  </a:prstClr>
                </a:solidFill>
              </a:rPr>
              <a:t>biến</a:t>
            </a:r>
            <a:r>
              <a:rPr lang="en-US" sz="2400" dirty="0">
                <a:solidFill>
                  <a:prstClr val="black">
                    <a:lumMod val="50000"/>
                    <a:lumOff val="50000"/>
                  </a:prstClr>
                </a:solidFill>
              </a:rPr>
              <a:t> this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tượng</a:t>
            </a:r>
            <a:r>
              <a:rPr lang="en-US" sz="2400" dirty="0">
                <a:solidFill>
                  <a:prstClr val="black">
                    <a:lumMod val="50000"/>
                    <a:lumOff val="50000"/>
                  </a:prstClr>
                </a:solidFill>
              </a:rPr>
              <a:t> </a:t>
            </a:r>
            <a:r>
              <a:rPr lang="en-US" sz="2400" b="1" dirty="0" err="1">
                <a:solidFill>
                  <a:schemeClr val="accent1"/>
                </a:solidFill>
              </a:rPr>
              <a:t>hocVien</a:t>
            </a:r>
            <a:endParaRPr lang="en-US" sz="2400" b="1" dirty="0">
              <a:solidFill>
                <a:schemeClr val="accent1"/>
              </a:solidFill>
            </a:endParaRPr>
          </a:p>
        </p:txBody>
      </p:sp>
      <p:pic>
        <p:nvPicPr>
          <p:cNvPr id="20" name="Picture 19" descr="A picture containing room, computer&#10;&#10;Description automatically generated">
            <a:extLst>
              <a:ext uri="{FF2B5EF4-FFF2-40B4-BE49-F238E27FC236}">
                <a16:creationId xmlns:a16="http://schemas.microsoft.com/office/drawing/2014/main" id="{C355A181-43A9-4F8C-8574-0F108B51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rPr>
              <a:t>Nhược</a:t>
            </a:r>
            <a:r>
              <a:rPr lang="en-US" sz="3200" dirty="0">
                <a:solidFill>
                  <a:prstClr val="black">
                    <a:lumMod val="50000"/>
                    <a:lumOff val="50000"/>
                  </a:prstClr>
                </a:solidFill>
              </a:rPr>
              <a:t> </a:t>
            </a:r>
            <a:r>
              <a:rPr lang="en-US" sz="3200" dirty="0" err="1">
                <a:solidFill>
                  <a:prstClr val="black">
                    <a:lumMod val="50000"/>
                    <a:lumOff val="50000"/>
                  </a:prstClr>
                </a:solidFill>
              </a:rPr>
              <a:t>điểm</a:t>
            </a:r>
            <a:r>
              <a:rPr lang="en-US" sz="3200" dirty="0">
                <a:solidFill>
                  <a:prstClr val="black">
                    <a:lumMod val="50000"/>
                    <a:lumOff val="50000"/>
                  </a:prstClr>
                </a:solidFill>
              </a:rPr>
              <a:t> </a:t>
            </a:r>
            <a:r>
              <a:rPr lang="en-US" sz="3200" dirty="0" err="1">
                <a:solidFill>
                  <a:prstClr val="black">
                    <a:lumMod val="50000"/>
                    <a:lumOff val="50000"/>
                  </a:prstClr>
                </a:solidFill>
              </a:rPr>
              <a:t>của</a:t>
            </a:r>
            <a:r>
              <a:rPr lang="en-US" sz="3200" dirty="0">
                <a:solidFill>
                  <a:prstClr val="black">
                    <a:lumMod val="50000"/>
                    <a:lumOff val="50000"/>
                  </a:prstClr>
                </a:solidFill>
              </a:rPr>
              <a:t> this </a:t>
            </a:r>
            <a:r>
              <a:rPr lang="en-US" sz="3200" dirty="0" err="1">
                <a:solidFill>
                  <a:prstClr val="black">
                    <a:lumMod val="50000"/>
                    <a:lumOff val="50000"/>
                  </a:prstClr>
                </a:solidFill>
              </a:rPr>
              <a:t>trong</a:t>
            </a:r>
            <a:r>
              <a:rPr lang="en-US" sz="3200" dirty="0">
                <a:solidFill>
                  <a:prstClr val="black">
                    <a:lumMod val="50000"/>
                    <a:lumOff val="50000"/>
                  </a:prstClr>
                </a:solidFill>
              </a:rPr>
              <a:t> closure function</a:t>
            </a:r>
            <a:endParaRPr lang="en-US" sz="3200" dirty="0">
              <a:solidFill>
                <a:prstClr val="black">
                  <a:lumMod val="50000"/>
                  <a:lumOff val="50000"/>
                </a:prstClr>
              </a:solidFill>
              <a:latin typeface="Montserrat Semibold"/>
            </a:endParaRPr>
          </a:p>
        </p:txBody>
      </p:sp>
      <p:pic>
        <p:nvPicPr>
          <p:cNvPr id="4" name="Picture 3">
            <a:extLst>
              <a:ext uri="{FF2B5EF4-FFF2-40B4-BE49-F238E27FC236}">
                <a16:creationId xmlns:a16="http://schemas.microsoft.com/office/drawing/2014/main" id="{2193B6AA-93C2-41AD-82B7-A6DC03B79095}"/>
              </a:ext>
            </a:extLst>
          </p:cNvPr>
          <p:cNvPicPr>
            <a:picLocks noChangeAspect="1"/>
          </p:cNvPicPr>
          <p:nvPr/>
        </p:nvPicPr>
        <p:blipFill>
          <a:blip r:embed="rId5"/>
          <a:stretch>
            <a:fillRect/>
          </a:stretch>
        </p:blipFill>
        <p:spPr>
          <a:xfrm>
            <a:off x="3107902" y="3809841"/>
            <a:ext cx="7481176" cy="1723284"/>
          </a:xfrm>
          <a:prstGeom prst="rect">
            <a:avLst/>
          </a:prstGeom>
        </p:spPr>
      </p:pic>
    </p:spTree>
    <p:extLst>
      <p:ext uri="{BB962C8B-B14F-4D97-AF65-F5344CB8AC3E}">
        <p14:creationId xmlns:p14="http://schemas.microsoft.com/office/powerpoint/2010/main" val="25554021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640F6-49DB-4A5F-BA34-2FC1DF1DF453}"/>
              </a:ext>
            </a:extLst>
          </p:cNvPr>
          <p:cNvPicPr>
            <a:picLocks noChangeAspect="1"/>
          </p:cNvPicPr>
          <p:nvPr/>
        </p:nvPicPr>
        <p:blipFill>
          <a:blip r:embed="rId3"/>
          <a:stretch>
            <a:fillRect/>
          </a:stretch>
        </p:blipFill>
        <p:spPr>
          <a:xfrm>
            <a:off x="3453400" y="3346630"/>
            <a:ext cx="7067452" cy="3232024"/>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4374906" y="2512370"/>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rPr>
              <a:t>Arrow function </a:t>
            </a:r>
            <a:r>
              <a:rPr lang="en-US" sz="3200" dirty="0" err="1">
                <a:solidFill>
                  <a:prstClr val="black">
                    <a:lumMod val="50000"/>
                    <a:lumOff val="50000"/>
                  </a:prstClr>
                </a:solidFill>
              </a:rPr>
              <a:t>làm</a:t>
            </a:r>
            <a:r>
              <a:rPr lang="en-US" sz="3200" dirty="0">
                <a:solidFill>
                  <a:prstClr val="black">
                    <a:lumMod val="50000"/>
                    <a:lumOff val="50000"/>
                  </a:prstClr>
                </a:solidFill>
              </a:rPr>
              <a:t> method </a:t>
            </a:r>
            <a:r>
              <a:rPr lang="en-US" sz="3200" dirty="0" err="1">
                <a:solidFill>
                  <a:prstClr val="black">
                    <a:lumMod val="50000"/>
                    <a:lumOff val="50000"/>
                  </a:prstClr>
                </a:solidFill>
              </a:rPr>
              <a:t>cho</a:t>
            </a:r>
            <a:r>
              <a:rPr lang="en-US" sz="3200" dirty="0">
                <a:solidFill>
                  <a:prstClr val="black">
                    <a:lumMod val="50000"/>
                    <a:lumOff val="50000"/>
                  </a:prstClr>
                </a:solidFill>
              </a:rPr>
              <a:t> object</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Nếu</a:t>
            </a:r>
            <a:r>
              <a:rPr lang="en-US" sz="2400" dirty="0">
                <a:solidFill>
                  <a:prstClr val="black">
                    <a:lumMod val="50000"/>
                    <a:lumOff val="50000"/>
                  </a:prstClr>
                </a:solidFill>
              </a:rPr>
              <a:t> </a:t>
            </a:r>
            <a:r>
              <a:rPr lang="en-US" sz="2400" dirty="0" err="1">
                <a:solidFill>
                  <a:prstClr val="black">
                    <a:lumMod val="50000"/>
                    <a:lumOff val="50000"/>
                  </a:prstClr>
                </a:solidFill>
              </a:rPr>
              <a:t>chuyển</a:t>
            </a:r>
            <a:r>
              <a:rPr lang="en-US" sz="2400" dirty="0">
                <a:solidFill>
                  <a:prstClr val="black">
                    <a:lumMod val="50000"/>
                    <a:lumOff val="50000"/>
                  </a:prstClr>
                </a:solidFill>
              </a:rPr>
              <a:t> method (</a:t>
            </a:r>
            <a:r>
              <a:rPr lang="en-US" sz="2400" dirty="0" err="1">
                <a:solidFill>
                  <a:prstClr val="black">
                    <a:lumMod val="50000"/>
                    <a:lumOff val="50000"/>
                  </a:prstClr>
                </a:solidFill>
              </a:rPr>
              <a:t>phương</a:t>
            </a:r>
            <a:r>
              <a:rPr lang="en-US" sz="2400" dirty="0">
                <a:solidFill>
                  <a:prstClr val="black">
                    <a:lumMod val="50000"/>
                    <a:lumOff val="50000"/>
                  </a:prstClr>
                </a:solidFill>
              </a:rPr>
              <a:t> </a:t>
            </a:r>
            <a:r>
              <a:rPr lang="en-US" sz="2400" dirty="0" err="1">
                <a:solidFill>
                  <a:prstClr val="black">
                    <a:lumMod val="50000"/>
                    <a:lumOff val="50000"/>
                  </a:prstClr>
                </a:solidFill>
              </a:rPr>
              <a:t>thức</a:t>
            </a:r>
            <a:r>
              <a:rPr lang="en-US" sz="2400" dirty="0">
                <a:solidFill>
                  <a:prstClr val="black">
                    <a:lumMod val="50000"/>
                    <a:lumOff val="50000"/>
                  </a:prstClr>
                </a:solidFill>
              </a:rPr>
              <a:t>) </a:t>
            </a:r>
            <a:r>
              <a:rPr lang="en-US" sz="2400" b="1" dirty="0" err="1">
                <a:solidFill>
                  <a:srgbClr val="FF884D"/>
                </a:solidFill>
              </a:rPr>
              <a:t>layThongTinHocVien</a:t>
            </a:r>
            <a:r>
              <a:rPr lang="en-US" sz="2400" dirty="0">
                <a:solidFill>
                  <a:prstClr val="black">
                    <a:lumMod val="50000"/>
                    <a:lumOff val="50000"/>
                  </a:prstClr>
                </a:solidFill>
              </a:rPr>
              <a:t> sang arrow function </a:t>
            </a:r>
            <a:r>
              <a:rPr lang="en-US" sz="2400" dirty="0" err="1">
                <a:solidFill>
                  <a:prstClr val="black">
                    <a:lumMod val="50000"/>
                    <a:lumOff val="50000"/>
                  </a:prstClr>
                </a:solidFill>
              </a:rPr>
              <a:t>thì</a:t>
            </a:r>
            <a:r>
              <a:rPr lang="en-US" sz="2400" dirty="0">
                <a:solidFill>
                  <a:prstClr val="black">
                    <a:lumMod val="50000"/>
                    <a:lumOff val="50000"/>
                  </a:prstClr>
                </a:solidFill>
              </a:rPr>
              <a:t> </a:t>
            </a:r>
            <a:r>
              <a:rPr lang="en-US" sz="2400" dirty="0" err="1">
                <a:solidFill>
                  <a:prstClr val="black">
                    <a:lumMod val="50000"/>
                    <a:lumOff val="50000"/>
                  </a:prstClr>
                </a:solidFill>
              </a:rPr>
              <a:t>kết</a:t>
            </a:r>
            <a:r>
              <a:rPr lang="en-US" sz="2400" dirty="0">
                <a:solidFill>
                  <a:prstClr val="black">
                    <a:lumMod val="50000"/>
                    <a:lumOff val="50000"/>
                  </a:prstClr>
                </a:solidFill>
              </a:rPr>
              <a:t> </a:t>
            </a:r>
            <a:r>
              <a:rPr lang="en-US" sz="2400" dirty="0" err="1">
                <a:solidFill>
                  <a:prstClr val="black">
                    <a:lumMod val="50000"/>
                    <a:lumOff val="50000"/>
                  </a:prstClr>
                </a:solidFill>
              </a:rPr>
              <a:t>quả</a:t>
            </a:r>
            <a:r>
              <a:rPr lang="en-US" sz="2400" dirty="0">
                <a:solidFill>
                  <a:prstClr val="black">
                    <a:lumMod val="50000"/>
                    <a:lumOff val="50000"/>
                  </a:prstClr>
                </a:solidFill>
              </a:rPr>
              <a:t> </a:t>
            </a:r>
            <a:r>
              <a:rPr lang="en-US" sz="2400" dirty="0" err="1">
                <a:solidFill>
                  <a:prstClr val="black">
                    <a:lumMod val="50000"/>
                    <a:lumOff val="50000"/>
                  </a:prstClr>
                </a:solidFill>
              </a:rPr>
              <a:t>còn</a:t>
            </a:r>
            <a:r>
              <a:rPr lang="en-US" sz="2400" dirty="0">
                <a:solidFill>
                  <a:prstClr val="black">
                    <a:lumMod val="50000"/>
                    <a:lumOff val="50000"/>
                  </a:prstClr>
                </a:solidFill>
              </a:rPr>
              <a:t> </a:t>
            </a:r>
            <a:r>
              <a:rPr lang="en-US" sz="2400" dirty="0" err="1">
                <a:solidFill>
                  <a:prstClr val="black">
                    <a:lumMod val="50000"/>
                    <a:lumOff val="50000"/>
                  </a:prstClr>
                </a:solidFill>
              </a:rPr>
              <a:t>đúng</a:t>
            </a:r>
            <a:r>
              <a:rPr lang="en-US" sz="2400" dirty="0">
                <a:solidFill>
                  <a:prstClr val="black">
                    <a:lumMod val="50000"/>
                    <a:lumOff val="50000"/>
                  </a:prstClr>
                </a:solidFill>
              </a:rPr>
              <a:t> ko?</a:t>
            </a:r>
          </a:p>
        </p:txBody>
      </p:sp>
      <p:pic>
        <p:nvPicPr>
          <p:cNvPr id="11" name="Picture 10" descr="A picture containing computer&#10;&#10;Description automatically generated">
            <a:extLst>
              <a:ext uri="{FF2B5EF4-FFF2-40B4-BE49-F238E27FC236}">
                <a16:creationId xmlns:a16="http://schemas.microsoft.com/office/drawing/2014/main" id="{F041E687-0A7A-497A-BCF4-189A548AB7A0}"/>
              </a:ext>
            </a:extLst>
          </p:cNvPr>
          <p:cNvPicPr>
            <a:picLocks noChangeAspect="1"/>
          </p:cNvPicPr>
          <p:nvPr/>
        </p:nvPicPr>
        <p:blipFill rotWithShape="1">
          <a:blip r:embed="rId5">
            <a:extLst>
              <a:ext uri="{28A0092B-C50C-407E-A947-70E740481C1C}">
                <a14:useLocalDpi xmlns:a14="http://schemas.microsoft.com/office/drawing/2010/main" val="0"/>
              </a:ext>
            </a:extLst>
          </a:blip>
          <a:srcRect b="7974"/>
          <a:stretch/>
        </p:blipFill>
        <p:spPr>
          <a:xfrm>
            <a:off x="29314" y="4132897"/>
            <a:ext cx="2741878" cy="2725103"/>
          </a:xfrm>
          <a:prstGeom prst="rect">
            <a:avLst/>
          </a:prstGeom>
        </p:spPr>
      </p:pic>
    </p:spTree>
    <p:extLst>
      <p:ext uri="{BB962C8B-B14F-4D97-AF65-F5344CB8AC3E}">
        <p14:creationId xmlns:p14="http://schemas.microsoft.com/office/powerpoint/2010/main" val="36122001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28050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Chúng</a:t>
            </a:r>
            <a:r>
              <a:rPr lang="en-US" sz="2400" dirty="0">
                <a:solidFill>
                  <a:prstClr val="black">
                    <a:lumMod val="50000"/>
                    <a:lumOff val="50000"/>
                  </a:prstClr>
                </a:solidFill>
              </a:rPr>
              <a:t> ta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nhận</a:t>
            </a:r>
            <a:r>
              <a:rPr lang="en-US" sz="2400" dirty="0">
                <a:solidFill>
                  <a:prstClr val="black">
                    <a:lumMod val="50000"/>
                    <a:lumOff val="50000"/>
                  </a:prstClr>
                </a:solidFill>
              </a:rPr>
              <a:t> </a:t>
            </a:r>
            <a:r>
              <a:rPr lang="en-US" sz="2400" dirty="0" err="1">
                <a:solidFill>
                  <a:prstClr val="black">
                    <a:lumMod val="50000"/>
                    <a:lumOff val="50000"/>
                  </a:prstClr>
                </a:solidFill>
              </a:rPr>
              <a:t>được</a:t>
            </a:r>
            <a:r>
              <a:rPr lang="en-US" sz="2400" dirty="0">
                <a:solidFill>
                  <a:prstClr val="black">
                    <a:lumMod val="50000"/>
                    <a:lumOff val="50000"/>
                  </a:prstClr>
                </a:solidFill>
              </a:rPr>
              <a:t> </a:t>
            </a:r>
            <a:r>
              <a:rPr lang="en-US" sz="2400" dirty="0" err="1">
                <a:solidFill>
                  <a:prstClr val="black">
                    <a:lumMod val="50000"/>
                    <a:lumOff val="50000"/>
                  </a:prstClr>
                </a:solidFill>
              </a:rPr>
              <a:t>lỗi</a:t>
            </a:r>
            <a:r>
              <a:rPr lang="en-US" sz="2400" dirty="0">
                <a:solidFill>
                  <a:prstClr val="black">
                    <a:lumMod val="50000"/>
                    <a:lumOff val="50000"/>
                  </a:prstClr>
                </a:solidFill>
              </a:rPr>
              <a:t>:</a:t>
            </a:r>
            <a:br>
              <a:rPr lang="en-US" sz="2400" dirty="0">
                <a:solidFill>
                  <a:prstClr val="black">
                    <a:lumMod val="50000"/>
                    <a:lumOff val="50000"/>
                  </a:prstClr>
                </a:solidFill>
              </a:rPr>
            </a:br>
            <a:r>
              <a:rPr lang="en-US" sz="2400" dirty="0">
                <a:solidFill>
                  <a:srgbClr val="FF0000"/>
                </a:solidFill>
              </a:rPr>
              <a:t>Uncaught </a:t>
            </a:r>
            <a:r>
              <a:rPr lang="en-US" sz="2400" dirty="0" err="1">
                <a:solidFill>
                  <a:srgbClr val="FF0000"/>
                </a:solidFill>
              </a:rPr>
              <a:t>TypeError</a:t>
            </a:r>
            <a:r>
              <a:rPr lang="en-US" sz="2400" dirty="0">
                <a:solidFill>
                  <a:srgbClr val="FF0000"/>
                </a:solidFill>
              </a:rPr>
              <a:t>: Cannot read property 'map' of undefined</a:t>
            </a:r>
          </a:p>
          <a:p>
            <a:pPr lvl="0">
              <a:lnSpc>
                <a:spcPct val="150000"/>
              </a:lnSpc>
            </a:pPr>
            <a:r>
              <a:rPr lang="en-US" sz="2400" dirty="0">
                <a:solidFill>
                  <a:prstClr val="black">
                    <a:lumMod val="50000"/>
                    <a:lumOff val="50000"/>
                  </a:prstClr>
                </a:solidFill>
              </a:rPr>
              <a:t>Arrow function </a:t>
            </a:r>
            <a:r>
              <a:rPr lang="en-US" sz="2400" dirty="0" err="1">
                <a:solidFill>
                  <a:prstClr val="black">
                    <a:lumMod val="50000"/>
                    <a:lumOff val="50000"/>
                  </a:prstClr>
                </a:solidFill>
              </a:rPr>
              <a:t>không</a:t>
            </a:r>
            <a:r>
              <a:rPr lang="en-US" sz="2400" dirty="0">
                <a:solidFill>
                  <a:prstClr val="black">
                    <a:lumMod val="50000"/>
                    <a:lumOff val="50000"/>
                  </a:prstClr>
                </a:solidFill>
              </a:rPr>
              <a:t> </a:t>
            </a:r>
            <a:r>
              <a:rPr lang="en-US" sz="2400" dirty="0" err="1">
                <a:solidFill>
                  <a:prstClr val="black">
                    <a:lumMod val="50000"/>
                    <a:lumOff val="50000"/>
                  </a:prstClr>
                </a:solidFill>
              </a:rPr>
              <a:t>định</a:t>
            </a:r>
            <a:r>
              <a:rPr lang="en-US" sz="2400" dirty="0">
                <a:solidFill>
                  <a:prstClr val="black">
                    <a:lumMod val="50000"/>
                    <a:lumOff val="50000"/>
                  </a:prstClr>
                </a:solidFill>
              </a:rPr>
              <a:t> </a:t>
            </a:r>
            <a:r>
              <a:rPr lang="en-US" sz="2400" dirty="0" err="1">
                <a:solidFill>
                  <a:prstClr val="black">
                    <a:lumMod val="50000"/>
                    <a:lumOff val="50000"/>
                  </a:prstClr>
                </a:solidFill>
              </a:rPr>
              <a:t>nghĩa</a:t>
            </a:r>
            <a:r>
              <a:rPr lang="en-US" sz="2400" dirty="0">
                <a:solidFill>
                  <a:prstClr val="black">
                    <a:lumMod val="50000"/>
                    <a:lumOff val="50000"/>
                  </a:prstClr>
                </a:solidFill>
              </a:rPr>
              <a:t> </a:t>
            </a:r>
            <a:r>
              <a:rPr lang="en-US" sz="2400" dirty="0" err="1">
                <a:solidFill>
                  <a:prstClr val="black">
                    <a:lumMod val="50000"/>
                    <a:lumOff val="50000"/>
                  </a:prstClr>
                </a:solidFill>
              </a:rPr>
              <a:t>giá</a:t>
            </a:r>
            <a:r>
              <a:rPr lang="en-US" sz="2400" dirty="0">
                <a:solidFill>
                  <a:prstClr val="black">
                    <a:lumMod val="50000"/>
                    <a:lumOff val="50000"/>
                  </a:prstClr>
                </a:solidFill>
              </a:rPr>
              <a:t> </a:t>
            </a:r>
            <a:r>
              <a:rPr lang="en-US" sz="2400" dirty="0" err="1">
                <a:solidFill>
                  <a:prstClr val="black">
                    <a:lumMod val="50000"/>
                    <a:lumOff val="50000"/>
                  </a:prstClr>
                </a:solidFill>
              </a:rPr>
              <a:t>trị</a:t>
            </a:r>
            <a:r>
              <a:rPr lang="en-US" sz="2400" dirty="0">
                <a:solidFill>
                  <a:prstClr val="black">
                    <a:lumMod val="50000"/>
                    <a:lumOff val="50000"/>
                  </a:prstClr>
                </a:solidFill>
              </a:rPr>
              <a:t> this </a:t>
            </a:r>
            <a:r>
              <a:rPr lang="en-US" sz="2400" dirty="0" err="1">
                <a:solidFill>
                  <a:prstClr val="black">
                    <a:lumMod val="50000"/>
                    <a:lumOff val="50000"/>
                  </a:prstClr>
                </a:solidFill>
              </a:rPr>
              <a:t>của</a:t>
            </a:r>
            <a:r>
              <a:rPr lang="en-US" sz="2400" dirty="0">
                <a:solidFill>
                  <a:prstClr val="black">
                    <a:lumMod val="50000"/>
                    <a:lumOff val="50000"/>
                  </a:prstClr>
                </a:solidFill>
              </a:rPr>
              <a:t> </a:t>
            </a:r>
            <a:r>
              <a:rPr lang="en-US" sz="2400" dirty="0" err="1">
                <a:solidFill>
                  <a:prstClr val="black">
                    <a:lumMod val="50000"/>
                    <a:lumOff val="50000"/>
                  </a:prstClr>
                </a:solidFill>
              </a:rPr>
              <a:t>riêng</a:t>
            </a:r>
            <a:r>
              <a:rPr lang="en-US" sz="2400" dirty="0">
                <a:solidFill>
                  <a:prstClr val="black">
                    <a:lumMod val="50000"/>
                    <a:lumOff val="50000"/>
                  </a:prstClr>
                </a:solidFill>
              </a:rPr>
              <a:t> </a:t>
            </a:r>
            <a:r>
              <a:rPr lang="en-US" sz="2400" dirty="0" err="1">
                <a:solidFill>
                  <a:prstClr val="black">
                    <a:lumMod val="50000"/>
                    <a:lumOff val="50000"/>
                  </a:prstClr>
                </a:solidFill>
              </a:rPr>
              <a:t>nó</a:t>
            </a:r>
            <a:r>
              <a:rPr lang="en-US" sz="2400" dirty="0">
                <a:solidFill>
                  <a:prstClr val="black">
                    <a:lumMod val="50000"/>
                    <a:lumOff val="50000"/>
                  </a:prstClr>
                </a:solidFill>
              </a:rPr>
              <a:t>, </a:t>
            </a:r>
            <a:r>
              <a:rPr lang="en-US" sz="2400" dirty="0" err="1">
                <a:solidFill>
                  <a:prstClr val="black">
                    <a:lumMod val="50000"/>
                    <a:lumOff val="50000"/>
                  </a:prstClr>
                </a:solidFill>
              </a:rPr>
              <a:t>nên</a:t>
            </a:r>
            <a:r>
              <a:rPr lang="en-US" sz="2400" dirty="0">
                <a:solidFill>
                  <a:prstClr val="black">
                    <a:lumMod val="50000"/>
                    <a:lumOff val="50000"/>
                  </a:prstClr>
                </a:solidFill>
              </a:rPr>
              <a:t> this </a:t>
            </a:r>
            <a:r>
              <a:rPr lang="en-US" sz="2400" dirty="0" err="1">
                <a:solidFill>
                  <a:prstClr val="black">
                    <a:lumMod val="50000"/>
                    <a:lumOff val="50000"/>
                  </a:prstClr>
                </a:solidFill>
              </a:rPr>
              <a:t>bên</a:t>
            </a:r>
            <a:r>
              <a:rPr lang="en-US" sz="2400" dirty="0">
                <a:solidFill>
                  <a:prstClr val="black">
                    <a:lumMod val="50000"/>
                    <a:lumOff val="50000"/>
                  </a:prstClr>
                </a:solidFill>
              </a:rPr>
              <a:t> </a:t>
            </a:r>
            <a:r>
              <a:rPr lang="en-US" sz="2400" dirty="0" err="1">
                <a:solidFill>
                  <a:prstClr val="black">
                    <a:lumMod val="50000"/>
                    <a:lumOff val="50000"/>
                  </a:prstClr>
                </a:solidFill>
              </a:rPr>
              <a:t>trong</a:t>
            </a:r>
            <a:r>
              <a:rPr lang="en-US" sz="2400" dirty="0">
                <a:solidFill>
                  <a:prstClr val="black">
                    <a:lumMod val="50000"/>
                    <a:lumOff val="50000"/>
                  </a:prstClr>
                </a:solidFill>
              </a:rPr>
              <a:t>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b="1" dirty="0" err="1">
                <a:solidFill>
                  <a:srgbClr val="FF884D"/>
                </a:solidFill>
              </a:rPr>
              <a:t>layThongTinHocVien</a:t>
            </a:r>
            <a:r>
              <a:rPr lang="en-US" sz="2400" b="1" dirty="0">
                <a:solidFill>
                  <a:srgbClr val="FF884D"/>
                </a:solidFill>
              </a:rPr>
              <a:t>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không</a:t>
            </a:r>
            <a:r>
              <a:rPr lang="en-US" sz="2400" dirty="0">
                <a:solidFill>
                  <a:prstClr val="black">
                    <a:lumMod val="50000"/>
                    <a:lumOff val="50000"/>
                  </a:prstClr>
                </a:solidFill>
              </a:rPr>
              <a:t> </a:t>
            </a:r>
            <a:r>
              <a:rPr lang="en-US" sz="2400" dirty="0" err="1">
                <a:solidFill>
                  <a:prstClr val="black">
                    <a:lumMod val="50000"/>
                    <a:lumOff val="50000"/>
                  </a:prstClr>
                </a:solidFill>
              </a:rPr>
              <a:t>được</a:t>
            </a:r>
            <a:r>
              <a:rPr lang="en-US" sz="2400" dirty="0">
                <a:solidFill>
                  <a:prstClr val="black">
                    <a:lumMod val="50000"/>
                    <a:lumOff val="50000"/>
                  </a:prstClr>
                </a:solidFill>
              </a:rPr>
              <a:t> </a:t>
            </a:r>
            <a:r>
              <a:rPr lang="en-US" sz="2400" dirty="0" err="1">
                <a:solidFill>
                  <a:prstClr val="black">
                    <a:lumMod val="50000"/>
                    <a:lumOff val="50000"/>
                  </a:prstClr>
                </a:solidFill>
              </a:rPr>
              <a:t>định</a:t>
            </a:r>
            <a:r>
              <a:rPr lang="en-US" sz="2400" dirty="0">
                <a:solidFill>
                  <a:prstClr val="black">
                    <a:lumMod val="50000"/>
                    <a:lumOff val="50000"/>
                  </a:prstClr>
                </a:solidFill>
              </a:rPr>
              <a:t> </a:t>
            </a:r>
            <a:r>
              <a:rPr lang="en-US" sz="2400" dirty="0" err="1">
                <a:solidFill>
                  <a:prstClr val="black">
                    <a:lumMod val="50000"/>
                    <a:lumOff val="50000"/>
                  </a:prstClr>
                </a:solidFill>
              </a:rPr>
              <a:t>nghĩa</a:t>
            </a:r>
            <a:r>
              <a:rPr lang="en-US" sz="2400" dirty="0">
                <a:solidFill>
                  <a:prstClr val="black">
                    <a:lumMod val="50000"/>
                    <a:lumOff val="50000"/>
                  </a:prstClr>
                </a:solidFill>
              </a:rPr>
              <a:t>, </a:t>
            </a:r>
            <a:r>
              <a:rPr lang="en-US" sz="2400" dirty="0" err="1">
                <a:solidFill>
                  <a:prstClr val="black">
                    <a:lumMod val="50000"/>
                    <a:lumOff val="50000"/>
                  </a:prstClr>
                </a:solidFill>
              </a:rPr>
              <a:t>như</a:t>
            </a:r>
            <a:r>
              <a:rPr lang="en-US" sz="2400" dirty="0">
                <a:solidFill>
                  <a:prstClr val="black">
                    <a:lumMod val="50000"/>
                    <a:lumOff val="50000"/>
                  </a:prstClr>
                </a:solidFill>
              </a:rPr>
              <a:t> </a:t>
            </a:r>
            <a:r>
              <a:rPr lang="en-US" sz="2400" dirty="0" err="1">
                <a:solidFill>
                  <a:prstClr val="black">
                    <a:lumMod val="50000"/>
                    <a:lumOff val="50000"/>
                  </a:prstClr>
                </a:solidFill>
              </a:rPr>
              <a:t>vậy</a:t>
            </a:r>
            <a:r>
              <a:rPr lang="en-US" sz="2400" dirty="0">
                <a:solidFill>
                  <a:prstClr val="black">
                    <a:lumMod val="50000"/>
                    <a:lumOff val="50000"/>
                  </a:prstClr>
                </a:solidFill>
              </a:rPr>
              <a:t> </a:t>
            </a:r>
            <a:r>
              <a:rPr lang="en-US" sz="2400" dirty="0" err="1">
                <a:solidFill>
                  <a:prstClr val="black">
                    <a:lumMod val="50000"/>
                    <a:lumOff val="50000"/>
                  </a:prstClr>
                </a:solidFill>
              </a:rPr>
              <a:t>không</a:t>
            </a:r>
            <a:r>
              <a:rPr lang="en-US" sz="2400" dirty="0">
                <a:solidFill>
                  <a:prstClr val="black">
                    <a:lumMod val="50000"/>
                    <a:lumOff val="50000"/>
                  </a:prstClr>
                </a:solidFill>
              </a:rPr>
              <a:t> </a:t>
            </a:r>
            <a:r>
              <a:rPr lang="en-US" sz="2400" dirty="0" err="1">
                <a:solidFill>
                  <a:prstClr val="black">
                    <a:lumMod val="50000"/>
                    <a:lumOff val="50000"/>
                  </a:prstClr>
                </a:solidFill>
              </a:rPr>
              <a:t>nên</a:t>
            </a:r>
            <a:r>
              <a:rPr lang="en-US" sz="2400" dirty="0">
                <a:solidFill>
                  <a:prstClr val="black">
                    <a:lumMod val="50000"/>
                    <a:lumOff val="50000"/>
                  </a:prstClr>
                </a:solidFill>
              </a:rPr>
              <a:t> </a:t>
            </a:r>
            <a:r>
              <a:rPr lang="en-US" sz="2400" dirty="0" err="1">
                <a:solidFill>
                  <a:prstClr val="black">
                    <a:lumMod val="50000"/>
                    <a:lumOff val="50000"/>
                  </a:prstClr>
                </a:solidFill>
              </a:rPr>
              <a:t>sử</a:t>
            </a:r>
            <a:r>
              <a:rPr lang="en-US" sz="2400" dirty="0">
                <a:solidFill>
                  <a:prstClr val="black">
                    <a:lumMod val="50000"/>
                    <a:lumOff val="50000"/>
                  </a:prstClr>
                </a:solidFill>
              </a:rPr>
              <a:t> </a:t>
            </a:r>
            <a:r>
              <a:rPr lang="en-US" sz="2400" dirty="0" err="1">
                <a:solidFill>
                  <a:prstClr val="black">
                    <a:lumMod val="50000"/>
                    <a:lumOff val="50000"/>
                  </a:prstClr>
                </a:solidFill>
              </a:rPr>
              <a:t>dụng</a:t>
            </a:r>
            <a:r>
              <a:rPr lang="en-US" sz="2400" dirty="0">
                <a:solidFill>
                  <a:prstClr val="black">
                    <a:lumMod val="50000"/>
                    <a:lumOff val="50000"/>
                  </a:prstClr>
                </a:solidFill>
              </a:rPr>
              <a:t> arrow function </a:t>
            </a:r>
            <a:r>
              <a:rPr lang="en-US" sz="2400" dirty="0" err="1">
                <a:solidFill>
                  <a:prstClr val="black">
                    <a:lumMod val="50000"/>
                    <a:lumOff val="50000"/>
                  </a:prstClr>
                </a:solidFill>
              </a:rPr>
              <a:t>cho</a:t>
            </a:r>
            <a:r>
              <a:rPr lang="en-US" sz="2400" dirty="0">
                <a:solidFill>
                  <a:prstClr val="black">
                    <a:lumMod val="50000"/>
                    <a:lumOff val="50000"/>
                  </a:prstClr>
                </a:solidFill>
              </a:rPr>
              <a:t> method</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rPr>
              <a:t>Arrow function </a:t>
            </a:r>
            <a:r>
              <a:rPr lang="en-US" sz="3200" dirty="0" err="1">
                <a:solidFill>
                  <a:prstClr val="black">
                    <a:lumMod val="50000"/>
                    <a:lumOff val="50000"/>
                  </a:prstClr>
                </a:solidFill>
              </a:rPr>
              <a:t>làm</a:t>
            </a:r>
            <a:r>
              <a:rPr lang="en-US" sz="3200" dirty="0">
                <a:solidFill>
                  <a:prstClr val="black">
                    <a:lumMod val="50000"/>
                    <a:lumOff val="50000"/>
                  </a:prstClr>
                </a:solidFill>
              </a:rPr>
              <a:t> method </a:t>
            </a:r>
            <a:r>
              <a:rPr lang="en-US" sz="3200" dirty="0" err="1">
                <a:solidFill>
                  <a:prstClr val="black">
                    <a:lumMod val="50000"/>
                    <a:lumOff val="50000"/>
                  </a:prstClr>
                </a:solidFill>
              </a:rPr>
              <a:t>cho</a:t>
            </a:r>
            <a:r>
              <a:rPr lang="en-US" sz="3200" dirty="0">
                <a:solidFill>
                  <a:prstClr val="black">
                    <a:lumMod val="50000"/>
                    <a:lumOff val="50000"/>
                  </a:prstClr>
                </a:solidFill>
              </a:rPr>
              <a:t> object</a:t>
            </a:r>
            <a:endParaRPr lang="en-US" sz="3200" dirty="0">
              <a:solidFill>
                <a:prstClr val="black">
                  <a:lumMod val="50000"/>
                  <a:lumOff val="50000"/>
                </a:prstClr>
              </a:solidFill>
              <a:latin typeface="Montserrat Semibold"/>
            </a:endParaRPr>
          </a:p>
        </p:txBody>
      </p:sp>
      <p:pic>
        <p:nvPicPr>
          <p:cNvPr id="14" name="Picture 13" descr="A picture containing clock&#10;&#10;Description automatically generated">
            <a:extLst>
              <a:ext uri="{FF2B5EF4-FFF2-40B4-BE49-F238E27FC236}">
                <a16:creationId xmlns:a16="http://schemas.microsoft.com/office/drawing/2014/main" id="{0A6EF615-DE88-4BE6-9C18-AFEA20951EDB}"/>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123958" y="4094430"/>
            <a:ext cx="2831977" cy="2763570"/>
          </a:xfrm>
          <a:prstGeom prst="rect">
            <a:avLst/>
          </a:prstGeom>
        </p:spPr>
      </p:pic>
      <p:pic>
        <p:nvPicPr>
          <p:cNvPr id="15" name="Picture 14">
            <a:extLst>
              <a:ext uri="{FF2B5EF4-FFF2-40B4-BE49-F238E27FC236}">
                <a16:creationId xmlns:a16="http://schemas.microsoft.com/office/drawing/2014/main" id="{9A917A7E-A6F8-4E94-B033-D47D8D518B18}"/>
              </a:ext>
            </a:extLst>
          </p:cNvPr>
          <p:cNvPicPr>
            <a:picLocks noChangeAspect="1"/>
          </p:cNvPicPr>
          <p:nvPr/>
        </p:nvPicPr>
        <p:blipFill>
          <a:blip r:embed="rId5"/>
          <a:stretch>
            <a:fillRect/>
          </a:stretch>
        </p:blipFill>
        <p:spPr>
          <a:xfrm>
            <a:off x="4624491" y="3924566"/>
            <a:ext cx="6043083" cy="2763569"/>
          </a:xfrm>
          <a:prstGeom prst="rect">
            <a:avLst/>
          </a:prstGeom>
        </p:spPr>
      </p:pic>
    </p:spTree>
    <p:extLst>
      <p:ext uri="{BB962C8B-B14F-4D97-AF65-F5344CB8AC3E}">
        <p14:creationId xmlns:p14="http://schemas.microsoft.com/office/powerpoint/2010/main" val="13039291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3">
            <a:extLst>
              <a:ext uri="{FF2B5EF4-FFF2-40B4-BE49-F238E27FC236}">
                <a16:creationId xmlns:a16="http://schemas.microsoft.com/office/drawing/2014/main" id="{B860C48F-5AB9-4E98-AD25-C4AF760494E9}"/>
              </a:ext>
            </a:extLst>
          </p:cNvPr>
          <p:cNvGraphicFramePr>
            <a:graphicFrameLocks noGrp="1"/>
          </p:cNvGraphicFramePr>
          <p:nvPr>
            <p:extLst>
              <p:ext uri="{D42A27DB-BD31-4B8C-83A1-F6EECF244321}">
                <p14:modId xmlns:p14="http://schemas.microsoft.com/office/powerpoint/2010/main" val="887445735"/>
              </p:ext>
            </p:extLst>
          </p:nvPr>
        </p:nvGraphicFramePr>
        <p:xfrm>
          <a:off x="2133600" y="1610563"/>
          <a:ext cx="9064978" cy="3345736"/>
        </p:xfrm>
        <a:graphic>
          <a:graphicData uri="http://schemas.openxmlformats.org/drawingml/2006/table">
            <a:tbl>
              <a:tblPr firstRow="1" bandRow="1">
                <a:tableStyleId>{00A15C55-8517-42AA-B614-E9B94910E393}</a:tableStyleId>
              </a:tblPr>
              <a:tblGrid>
                <a:gridCol w="1320800">
                  <a:extLst>
                    <a:ext uri="{9D8B030D-6E8A-4147-A177-3AD203B41FA5}">
                      <a16:colId xmlns:a16="http://schemas.microsoft.com/office/drawing/2014/main" val="4182238129"/>
                    </a:ext>
                  </a:extLst>
                </a:gridCol>
                <a:gridCol w="3747911">
                  <a:extLst>
                    <a:ext uri="{9D8B030D-6E8A-4147-A177-3AD203B41FA5}">
                      <a16:colId xmlns:a16="http://schemas.microsoft.com/office/drawing/2014/main" val="641793221"/>
                    </a:ext>
                  </a:extLst>
                </a:gridCol>
                <a:gridCol w="3996267">
                  <a:extLst>
                    <a:ext uri="{9D8B030D-6E8A-4147-A177-3AD203B41FA5}">
                      <a16:colId xmlns:a16="http://schemas.microsoft.com/office/drawing/2014/main" val="1156143402"/>
                    </a:ext>
                  </a:extLst>
                </a:gridCol>
              </a:tblGrid>
              <a:tr h="554364">
                <a:tc>
                  <a:txBody>
                    <a:bodyPr/>
                    <a:lstStyle/>
                    <a:p>
                      <a:pPr algn="l"/>
                      <a:endParaRPr lang="en-US" dirty="0"/>
                    </a:p>
                  </a:txBody>
                  <a:tcPr anchor="ctr"/>
                </a:tc>
                <a:tc>
                  <a:txBody>
                    <a:bodyPr/>
                    <a:lstStyle/>
                    <a:p>
                      <a:pPr algn="ctr"/>
                      <a:r>
                        <a:rPr lang="en-US" dirty="0"/>
                        <a:t>Function declaration</a:t>
                      </a:r>
                    </a:p>
                  </a:txBody>
                  <a:tcPr anchor="ctr"/>
                </a:tc>
                <a:tc>
                  <a:txBody>
                    <a:bodyPr/>
                    <a:lstStyle/>
                    <a:p>
                      <a:pPr algn="ctr"/>
                      <a:r>
                        <a:rPr lang="en-US" dirty="0"/>
                        <a:t>Arrow function</a:t>
                      </a:r>
                    </a:p>
                  </a:txBody>
                  <a:tcPr anchor="ctr"/>
                </a:tc>
                <a:extLst>
                  <a:ext uri="{0D108BD9-81ED-4DB2-BD59-A6C34878D82A}">
                    <a16:rowId xmlns:a16="http://schemas.microsoft.com/office/drawing/2014/main" val="3456884694"/>
                  </a:ext>
                </a:extLst>
              </a:tr>
              <a:tr h="554364">
                <a:tc>
                  <a:txBody>
                    <a:bodyPr/>
                    <a:lstStyle/>
                    <a:p>
                      <a:pPr algn="l"/>
                      <a:r>
                        <a:rPr lang="en-US" dirty="0" err="1"/>
                        <a:t>Cú</a:t>
                      </a:r>
                      <a:r>
                        <a:rPr lang="en-US" dirty="0"/>
                        <a:t> </a:t>
                      </a:r>
                      <a:r>
                        <a:rPr lang="en-US" dirty="0" err="1"/>
                        <a:t>pháp</a:t>
                      </a:r>
                      <a:endParaRPr lang="en-US" dirty="0"/>
                    </a:p>
                  </a:txBody>
                  <a:tcPr anchor="ctr"/>
                </a:tc>
                <a:tc>
                  <a:txBody>
                    <a:bodyPr/>
                    <a:lstStyle/>
                    <a:p>
                      <a:pPr algn="l"/>
                      <a:r>
                        <a:rPr lang="en-US" dirty="0" err="1"/>
                        <a:t>Sử</a:t>
                      </a:r>
                      <a:r>
                        <a:rPr lang="en-US" dirty="0"/>
                        <a:t> </a:t>
                      </a:r>
                      <a:r>
                        <a:rPr lang="en-US" dirty="0" err="1"/>
                        <a:t>dụng</a:t>
                      </a:r>
                      <a:r>
                        <a:rPr lang="en-US" dirty="0"/>
                        <a:t> </a:t>
                      </a:r>
                      <a:r>
                        <a:rPr lang="en-US" dirty="0" err="1"/>
                        <a:t>từ</a:t>
                      </a:r>
                      <a:r>
                        <a:rPr lang="en-US" dirty="0"/>
                        <a:t> </a:t>
                      </a:r>
                      <a:r>
                        <a:rPr lang="en-US" dirty="0" err="1"/>
                        <a:t>khóa</a:t>
                      </a:r>
                      <a:r>
                        <a:rPr lang="en-US" dirty="0"/>
                        <a:t> function</a:t>
                      </a:r>
                    </a:p>
                  </a:txBody>
                  <a:tcPr anchor="ctr"/>
                </a:tc>
                <a:tc>
                  <a:txBody>
                    <a:bodyPr/>
                    <a:lstStyle/>
                    <a:p>
                      <a:pPr algn="l"/>
                      <a:r>
                        <a:rPr lang="en-US" dirty="0" err="1"/>
                        <a:t>Ngắn</a:t>
                      </a:r>
                      <a:r>
                        <a:rPr lang="en-US" dirty="0"/>
                        <a:t> </a:t>
                      </a:r>
                      <a:r>
                        <a:rPr lang="en-US" dirty="0" err="1"/>
                        <a:t>gọn</a:t>
                      </a:r>
                      <a:r>
                        <a:rPr lang="en-US" dirty="0"/>
                        <a:t> </a:t>
                      </a:r>
                      <a:r>
                        <a:rPr lang="en-US" dirty="0" err="1"/>
                        <a:t>hơn</a:t>
                      </a:r>
                      <a:r>
                        <a:rPr lang="en-US" dirty="0"/>
                        <a:t>, </a:t>
                      </a:r>
                      <a:r>
                        <a:rPr lang="en-US" dirty="0" err="1"/>
                        <a:t>sử</a:t>
                      </a:r>
                      <a:r>
                        <a:rPr lang="en-US" dirty="0"/>
                        <a:t> </a:t>
                      </a:r>
                      <a:r>
                        <a:rPr lang="en-US" dirty="0" err="1"/>
                        <a:t>dụng</a:t>
                      </a:r>
                      <a:r>
                        <a:rPr lang="en-US" dirty="0"/>
                        <a:t> </a:t>
                      </a:r>
                      <a:r>
                        <a:rPr lang="en-US" dirty="0" err="1"/>
                        <a:t>ký</a:t>
                      </a:r>
                      <a:r>
                        <a:rPr lang="en-US" dirty="0"/>
                        <a:t> </a:t>
                      </a:r>
                      <a:r>
                        <a:rPr lang="en-US" dirty="0" err="1"/>
                        <a:t>tự</a:t>
                      </a:r>
                      <a:r>
                        <a:rPr lang="en-US" dirty="0"/>
                        <a:t> =&gt;</a:t>
                      </a:r>
                    </a:p>
                  </a:txBody>
                  <a:tcPr anchor="ctr"/>
                </a:tc>
                <a:extLst>
                  <a:ext uri="{0D108BD9-81ED-4DB2-BD59-A6C34878D82A}">
                    <a16:rowId xmlns:a16="http://schemas.microsoft.com/office/drawing/2014/main" val="2654805157"/>
                  </a:ext>
                </a:extLst>
              </a:tr>
              <a:tr h="546770">
                <a:tc>
                  <a:txBody>
                    <a:bodyPr/>
                    <a:lstStyle/>
                    <a:p>
                      <a:pPr algn="l"/>
                      <a:r>
                        <a:rPr lang="en-US" dirty="0"/>
                        <a:t>this</a:t>
                      </a:r>
                    </a:p>
                  </a:txBody>
                  <a:tcPr anchor="ctr"/>
                </a:tc>
                <a:tc>
                  <a:txBody>
                    <a:bodyPr/>
                    <a:lstStyle/>
                    <a:p>
                      <a:pPr algn="l"/>
                      <a:r>
                        <a:rPr lang="en-US" dirty="0" err="1"/>
                        <a:t>Định</a:t>
                      </a:r>
                      <a:r>
                        <a:rPr lang="en-US" dirty="0"/>
                        <a:t> </a:t>
                      </a:r>
                      <a:r>
                        <a:rPr lang="en-US" dirty="0" err="1"/>
                        <a:t>nghĩa</a:t>
                      </a:r>
                      <a:r>
                        <a:rPr lang="en-US" dirty="0"/>
                        <a:t> </a:t>
                      </a:r>
                      <a:r>
                        <a:rPr lang="en-US" dirty="0" err="1"/>
                        <a:t>giá</a:t>
                      </a:r>
                      <a:r>
                        <a:rPr lang="en-US" dirty="0"/>
                        <a:t> </a:t>
                      </a:r>
                      <a:r>
                        <a:rPr lang="en-US" dirty="0" err="1"/>
                        <a:t>trị</a:t>
                      </a:r>
                      <a:r>
                        <a:rPr lang="en-US" dirty="0"/>
                        <a:t> this </a:t>
                      </a:r>
                      <a:r>
                        <a:rPr lang="en-US" dirty="0" err="1"/>
                        <a:t>dựa</a:t>
                      </a:r>
                      <a:r>
                        <a:rPr lang="en-US" dirty="0"/>
                        <a:t> </a:t>
                      </a:r>
                      <a:r>
                        <a:rPr lang="en-US" dirty="0" err="1"/>
                        <a:t>vào</a:t>
                      </a:r>
                      <a:r>
                        <a:rPr lang="en-US" dirty="0"/>
                        <a:t> </a:t>
                      </a:r>
                      <a:r>
                        <a:rPr lang="en-US" dirty="0" err="1"/>
                        <a:t>nơi</a:t>
                      </a:r>
                      <a:r>
                        <a:rPr lang="en-US" dirty="0"/>
                        <a:t> function </a:t>
                      </a:r>
                      <a:r>
                        <a:rPr lang="en-US" dirty="0" err="1"/>
                        <a:t>chứa</a:t>
                      </a:r>
                      <a:r>
                        <a:rPr lang="en-US" dirty="0"/>
                        <a:t> this </a:t>
                      </a:r>
                      <a:r>
                        <a:rPr lang="en-US" dirty="0" err="1"/>
                        <a:t>được</a:t>
                      </a:r>
                      <a:r>
                        <a:rPr lang="en-US" dirty="0"/>
                        <a:t> </a:t>
                      </a:r>
                      <a:r>
                        <a:rPr lang="en-US" dirty="0" err="1"/>
                        <a:t>gọi</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Không</a:t>
                      </a:r>
                      <a:r>
                        <a:rPr lang="en-US" dirty="0"/>
                        <a:t> </a:t>
                      </a:r>
                      <a:r>
                        <a:rPr lang="en-US" dirty="0" err="1"/>
                        <a:t>định</a:t>
                      </a:r>
                      <a:r>
                        <a:rPr lang="en-US" dirty="0"/>
                        <a:t> </a:t>
                      </a:r>
                      <a:r>
                        <a:rPr lang="en-US" dirty="0" err="1"/>
                        <a:t>nghĩa</a:t>
                      </a:r>
                      <a:r>
                        <a:rPr lang="en-US" dirty="0"/>
                        <a:t> </a:t>
                      </a:r>
                      <a:r>
                        <a:rPr lang="en-US" dirty="0" err="1"/>
                        <a:t>giá</a:t>
                      </a:r>
                      <a:r>
                        <a:rPr lang="en-US" dirty="0"/>
                        <a:t> </a:t>
                      </a:r>
                      <a:r>
                        <a:rPr lang="en-US" dirty="0" err="1"/>
                        <a:t>trị</a:t>
                      </a:r>
                      <a:r>
                        <a:rPr lang="en-US" dirty="0"/>
                        <a:t> this</a:t>
                      </a:r>
                    </a:p>
                  </a:txBody>
                  <a:tcPr anchor="ctr"/>
                </a:tc>
                <a:extLst>
                  <a:ext uri="{0D108BD9-81ED-4DB2-BD59-A6C34878D82A}">
                    <a16:rowId xmlns:a16="http://schemas.microsoft.com/office/drawing/2014/main" val="382298696"/>
                  </a:ext>
                </a:extLst>
              </a:tr>
              <a:tr h="956848">
                <a:tc>
                  <a:txBody>
                    <a:bodyPr/>
                    <a:lstStyle/>
                    <a:p>
                      <a:pPr algn="l"/>
                      <a:r>
                        <a:rPr lang="en-US"/>
                        <a:t>Hoisting</a:t>
                      </a:r>
                      <a:endParaRPr lang="en-US" dirty="0"/>
                    </a:p>
                  </a:txBody>
                  <a:tcPr anchor="ctr"/>
                </a:tc>
                <a:tc>
                  <a:txBody>
                    <a:bodyPr/>
                    <a:lstStyle/>
                    <a:p>
                      <a:pPr algn="l"/>
                      <a:r>
                        <a:rPr lang="vi-VN" dirty="0"/>
                        <a:t>function declaration được hoisted nên bạn có thể gọi hàm trước khi định nghĩa nó.</a:t>
                      </a:r>
                    </a:p>
                  </a:txBody>
                  <a:tcPr anchor="ctr"/>
                </a:tc>
                <a:tc>
                  <a:txBody>
                    <a:bodyPr/>
                    <a:lstStyle/>
                    <a:p>
                      <a:pPr algn="l"/>
                      <a:r>
                        <a:rPr lang="vi-VN" sz="1800" b="0" i="0" kern="1200" dirty="0">
                          <a:solidFill>
                            <a:schemeClr val="dk1"/>
                          </a:solidFill>
                          <a:effectLst/>
                          <a:latin typeface="+mn-lt"/>
                          <a:ea typeface="+mn-ea"/>
                          <a:cs typeface="+mn-cs"/>
                        </a:rPr>
                        <a:t>Arrow function không được hoisted: nghĩa là bạn phải định nghĩa arrow function trước khi sử dụng nó.</a:t>
                      </a:r>
                      <a:endParaRPr lang="en-US" dirty="0"/>
                    </a:p>
                  </a:txBody>
                  <a:tcPr anchor="ctr"/>
                </a:tc>
                <a:extLst>
                  <a:ext uri="{0D108BD9-81ED-4DB2-BD59-A6C34878D82A}">
                    <a16:rowId xmlns:a16="http://schemas.microsoft.com/office/drawing/2014/main" val="610295254"/>
                  </a:ext>
                </a:extLst>
              </a:tr>
              <a:tr h="554364">
                <a:tc>
                  <a:txBody>
                    <a:bodyPr/>
                    <a:lstStyle/>
                    <a:p>
                      <a:pPr algn="l"/>
                      <a:r>
                        <a:rPr lang="en-US" dirty="0"/>
                        <a:t>Method Object</a:t>
                      </a:r>
                    </a:p>
                  </a:txBody>
                  <a:tcPr anchor="ctr"/>
                </a:tc>
                <a:tc>
                  <a:txBody>
                    <a:bodyPr/>
                    <a:lstStyle/>
                    <a:p>
                      <a:pPr algn="l"/>
                      <a:r>
                        <a:rPr lang="en-US" dirty="0" err="1"/>
                        <a:t>Phù</a:t>
                      </a:r>
                      <a:r>
                        <a:rPr lang="en-US" dirty="0"/>
                        <a:t> </a:t>
                      </a:r>
                      <a:r>
                        <a:rPr lang="en-US" dirty="0" err="1"/>
                        <a:t>hợp</a:t>
                      </a:r>
                      <a:endParaRPr lang="en-US" dirty="0"/>
                    </a:p>
                  </a:txBody>
                  <a:tcPr anchor="ctr"/>
                </a:tc>
                <a:tc>
                  <a:txBody>
                    <a:bodyPr/>
                    <a:lstStyle/>
                    <a:p>
                      <a:pPr algn="l"/>
                      <a:r>
                        <a:rPr lang="en-US" dirty="0" err="1"/>
                        <a:t>Không</a:t>
                      </a:r>
                      <a:r>
                        <a:rPr lang="en-US" dirty="0"/>
                        <a:t> </a:t>
                      </a:r>
                      <a:r>
                        <a:rPr lang="en-US" dirty="0" err="1"/>
                        <a:t>phù</a:t>
                      </a:r>
                      <a:r>
                        <a:rPr lang="en-US" dirty="0"/>
                        <a:t> </a:t>
                      </a:r>
                      <a:r>
                        <a:rPr lang="en-US" dirty="0" err="1"/>
                        <a:t>hợp</a:t>
                      </a:r>
                      <a:endParaRPr lang="en-US" dirty="0"/>
                    </a:p>
                  </a:txBody>
                  <a:tcPr anchor="ctr"/>
                </a:tc>
                <a:extLst>
                  <a:ext uri="{0D108BD9-81ED-4DB2-BD59-A6C34878D82A}">
                    <a16:rowId xmlns:a16="http://schemas.microsoft.com/office/drawing/2014/main" val="294915476"/>
                  </a:ext>
                </a:extLst>
              </a:tr>
            </a:tbl>
          </a:graphicData>
        </a:graphic>
      </p:graphicFrame>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36567" y="409101"/>
            <a:ext cx="5087028" cy="1077218"/>
          </a:xfrm>
          <a:prstGeom prst="rect">
            <a:avLst/>
          </a:prstGeom>
          <a:noFill/>
        </p:spPr>
        <p:txBody>
          <a:bodyPr wrap="square" rtlCol="0">
            <a:spAutoFit/>
          </a:bodyPr>
          <a:lstStyle/>
          <a:p>
            <a:pPr lvl="0" algn="ctr"/>
            <a:r>
              <a:rPr lang="en-US" sz="3200" dirty="0">
                <a:solidFill>
                  <a:prstClr val="black">
                    <a:lumMod val="50000"/>
                    <a:lumOff val="50000"/>
                  </a:prstClr>
                </a:solidFill>
              </a:rPr>
              <a:t>So </a:t>
            </a:r>
            <a:r>
              <a:rPr lang="en-US" sz="3200" dirty="0" err="1">
                <a:solidFill>
                  <a:prstClr val="black">
                    <a:lumMod val="50000"/>
                    <a:lumOff val="50000"/>
                  </a:prstClr>
                </a:solidFill>
              </a:rPr>
              <a:t>sánh</a:t>
            </a:r>
            <a:r>
              <a:rPr lang="en-US" sz="3200" dirty="0">
                <a:solidFill>
                  <a:prstClr val="black">
                    <a:lumMod val="50000"/>
                    <a:lumOff val="50000"/>
                  </a:prstClr>
                </a:solidFill>
              </a:rPr>
              <a:t> Function declaration </a:t>
            </a:r>
            <a:r>
              <a:rPr lang="en-US" sz="3200" dirty="0" err="1">
                <a:solidFill>
                  <a:prstClr val="black">
                    <a:lumMod val="50000"/>
                    <a:lumOff val="50000"/>
                  </a:prstClr>
                </a:solidFill>
              </a:rPr>
              <a:t>và</a:t>
            </a:r>
            <a:r>
              <a:rPr lang="en-US" sz="3200" dirty="0">
                <a:solidFill>
                  <a:prstClr val="black">
                    <a:lumMod val="50000"/>
                    <a:lumOff val="50000"/>
                  </a:prstClr>
                </a:solidFill>
              </a:rPr>
              <a:t> arrow function</a:t>
            </a:r>
          </a:p>
        </p:txBody>
      </p:sp>
      <p:pic>
        <p:nvPicPr>
          <p:cNvPr id="18" name="Picture 17" descr="A close up of a logo&#10;&#10;Description automatically generated">
            <a:extLst>
              <a:ext uri="{FF2B5EF4-FFF2-40B4-BE49-F238E27FC236}">
                <a16:creationId xmlns:a16="http://schemas.microsoft.com/office/drawing/2014/main" id="{2BF8A408-8199-4BC3-B045-B350E969B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5" y="4708889"/>
            <a:ext cx="2216755" cy="1979246"/>
          </a:xfrm>
          <a:prstGeom prst="rect">
            <a:avLst/>
          </a:prstGeom>
        </p:spPr>
      </p:pic>
    </p:spTree>
    <p:extLst>
      <p:ext uri="{BB962C8B-B14F-4D97-AF65-F5344CB8AC3E}">
        <p14:creationId xmlns:p14="http://schemas.microsoft.com/office/powerpoint/2010/main" val="10036206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273390" y="859726"/>
            <a:ext cx="10448648" cy="1697068"/>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rPr>
              <a:t>Xây</a:t>
            </a:r>
            <a:r>
              <a:rPr lang="en-US" sz="2400" dirty="0">
                <a:solidFill>
                  <a:prstClr val="black">
                    <a:lumMod val="50000"/>
                    <a:lumOff val="50000"/>
                  </a:prstClr>
                </a:solidFill>
              </a:rPr>
              <a:t> </a:t>
            </a:r>
            <a:r>
              <a:rPr lang="en-US" sz="2400" dirty="0" err="1">
                <a:solidFill>
                  <a:prstClr val="black">
                    <a:lumMod val="50000"/>
                    <a:lumOff val="50000"/>
                  </a:prstClr>
                </a:solidFill>
              </a:rPr>
              <a:t>dựng</a:t>
            </a:r>
            <a:r>
              <a:rPr lang="en-US" sz="2400" dirty="0">
                <a:solidFill>
                  <a:prstClr val="black">
                    <a:lumMod val="50000"/>
                    <a:lumOff val="50000"/>
                  </a:prstClr>
                </a:solidFill>
              </a:rPr>
              <a:t> </a:t>
            </a:r>
            <a:r>
              <a:rPr lang="en-US" sz="2400" dirty="0" err="1">
                <a:solidFill>
                  <a:prstClr val="black">
                    <a:lumMod val="50000"/>
                    <a:lumOff val="50000"/>
                  </a:prstClr>
                </a:solidFill>
              </a:rPr>
              <a:t>ứng</a:t>
            </a:r>
            <a:r>
              <a:rPr lang="en-US" sz="2400" dirty="0">
                <a:solidFill>
                  <a:prstClr val="black">
                    <a:lumMod val="50000"/>
                    <a:lumOff val="50000"/>
                  </a:prstClr>
                </a:solidFill>
              </a:rPr>
              <a:t> </a:t>
            </a:r>
            <a:r>
              <a:rPr lang="en-US" sz="2400" dirty="0" err="1">
                <a:solidFill>
                  <a:prstClr val="black">
                    <a:lumMod val="50000"/>
                    <a:lumOff val="50000"/>
                  </a:prstClr>
                </a:solidFill>
              </a:rPr>
              <a:t>dụng</a:t>
            </a:r>
            <a:r>
              <a:rPr lang="en-US" sz="2400" dirty="0">
                <a:solidFill>
                  <a:prstClr val="black">
                    <a:lumMod val="50000"/>
                    <a:lumOff val="50000"/>
                  </a:prstClr>
                </a:solidFill>
              </a:rPr>
              <a:t> </a:t>
            </a:r>
            <a:r>
              <a:rPr lang="en-US" sz="2400" dirty="0" err="1">
                <a:solidFill>
                  <a:prstClr val="black">
                    <a:lumMod val="50000"/>
                    <a:lumOff val="50000"/>
                  </a:prstClr>
                </a:solidFill>
              </a:rPr>
              <a:t>đổi</a:t>
            </a:r>
            <a:r>
              <a:rPr lang="en-US" sz="2400" dirty="0">
                <a:solidFill>
                  <a:prstClr val="black">
                    <a:lumMod val="50000"/>
                    <a:lumOff val="50000"/>
                  </a:prstClr>
                </a:solidFill>
              </a:rPr>
              <a:t> </a:t>
            </a:r>
            <a:r>
              <a:rPr lang="en-US" sz="2400" dirty="0" err="1">
                <a:solidFill>
                  <a:prstClr val="black">
                    <a:lumMod val="50000"/>
                    <a:lumOff val="50000"/>
                  </a:prstClr>
                </a:solidFill>
              </a:rPr>
              <a:t>màu</a:t>
            </a:r>
            <a:endParaRPr lang="en-US" sz="2400" dirty="0">
              <a:solidFill>
                <a:prstClr val="black">
                  <a:lumMod val="50000"/>
                  <a:lumOff val="50000"/>
                </a:prstClr>
              </a:solidFill>
            </a:endParaRPr>
          </a:p>
          <a:p>
            <a:pPr marL="800100" lvl="1" indent="-342900">
              <a:lnSpc>
                <a:spcPct val="150000"/>
              </a:lnSpc>
              <a:buFont typeface="Wingdings" panose="05000000000000000000" pitchFamily="2" charset="2"/>
              <a:buChar char="§"/>
            </a:pPr>
            <a:r>
              <a:rPr lang="en-US" sz="2400" dirty="0">
                <a:solidFill>
                  <a:prstClr val="black">
                    <a:lumMod val="50000"/>
                    <a:lumOff val="50000"/>
                  </a:prstClr>
                </a:solidFill>
              </a:rPr>
              <a:t>Load </a:t>
            </a:r>
            <a:r>
              <a:rPr lang="en-US" sz="2400" dirty="0" err="1">
                <a:solidFill>
                  <a:prstClr val="black">
                    <a:lumMod val="50000"/>
                    <a:lumOff val="50000"/>
                  </a:prstClr>
                </a:solidFill>
              </a:rPr>
              <a:t>danh</a:t>
            </a:r>
            <a:r>
              <a:rPr lang="en-US" sz="2400" dirty="0">
                <a:solidFill>
                  <a:prstClr val="black">
                    <a:lumMod val="50000"/>
                    <a:lumOff val="50000"/>
                  </a:prstClr>
                </a:solidFill>
              </a:rPr>
              <a:t> </a:t>
            </a:r>
            <a:r>
              <a:rPr lang="en-US" sz="2400" dirty="0" err="1">
                <a:solidFill>
                  <a:prstClr val="black">
                    <a:lumMod val="50000"/>
                    <a:lumOff val="50000"/>
                  </a:prstClr>
                </a:solidFill>
              </a:rPr>
              <a:t>sách</a:t>
            </a:r>
            <a:r>
              <a:rPr lang="en-US" sz="2400" dirty="0">
                <a:solidFill>
                  <a:prstClr val="black">
                    <a:lumMod val="50000"/>
                    <a:lumOff val="50000"/>
                  </a:prstClr>
                </a:solidFill>
              </a:rPr>
              <a:t> ô </a:t>
            </a:r>
            <a:r>
              <a:rPr lang="en-US" sz="2400" dirty="0" err="1">
                <a:solidFill>
                  <a:prstClr val="black">
                    <a:lumMod val="50000"/>
                    <a:lumOff val="50000"/>
                  </a:prstClr>
                </a:solidFill>
              </a:rPr>
              <a:t>màu</a:t>
            </a:r>
            <a:endParaRPr lang="en-US" sz="2400" dirty="0">
              <a:solidFill>
                <a:prstClr val="black">
                  <a:lumMod val="50000"/>
                  <a:lumOff val="50000"/>
                </a:prstClr>
              </a:solidFill>
            </a:endParaRPr>
          </a:p>
          <a:p>
            <a:pPr marL="800100" lvl="1" indent="-342900">
              <a:lnSpc>
                <a:spcPct val="150000"/>
              </a:lnSpc>
              <a:buFont typeface="Wingdings" panose="05000000000000000000" pitchFamily="2" charset="2"/>
              <a:buChar char="§"/>
            </a:pPr>
            <a:r>
              <a:rPr lang="en-US" sz="2400" dirty="0" err="1">
                <a:solidFill>
                  <a:prstClr val="black">
                    <a:lumMod val="50000"/>
                    <a:lumOff val="50000"/>
                  </a:prstClr>
                </a:solidFill>
              </a:rPr>
              <a:t>Khi</a:t>
            </a:r>
            <a:r>
              <a:rPr lang="en-US" sz="2400" dirty="0">
                <a:solidFill>
                  <a:prstClr val="black">
                    <a:lumMod val="50000"/>
                    <a:lumOff val="50000"/>
                  </a:prstClr>
                </a:solidFill>
              </a:rPr>
              <a:t> click </a:t>
            </a:r>
            <a:r>
              <a:rPr lang="en-US" sz="2400" dirty="0" err="1">
                <a:solidFill>
                  <a:prstClr val="black">
                    <a:lumMod val="50000"/>
                    <a:lumOff val="50000"/>
                  </a:prstClr>
                </a:solidFill>
              </a:rPr>
              <a:t>vào</a:t>
            </a:r>
            <a:r>
              <a:rPr lang="en-US" sz="2400" dirty="0">
                <a:solidFill>
                  <a:prstClr val="black">
                    <a:lumMod val="50000"/>
                    <a:lumOff val="50000"/>
                  </a:prstClr>
                </a:solidFill>
              </a:rPr>
              <a:t> ô </a:t>
            </a:r>
            <a:r>
              <a:rPr lang="en-US" sz="2400" dirty="0" err="1">
                <a:solidFill>
                  <a:prstClr val="black">
                    <a:lumMod val="50000"/>
                    <a:lumOff val="50000"/>
                  </a:prstClr>
                </a:solidFill>
              </a:rPr>
              <a:t>màu</a:t>
            </a:r>
            <a:r>
              <a:rPr lang="en-US" sz="2400" dirty="0">
                <a:solidFill>
                  <a:prstClr val="black">
                    <a:lumMod val="50000"/>
                    <a:lumOff val="50000"/>
                  </a:prstClr>
                </a:solidFill>
              </a:rPr>
              <a:t>, </a:t>
            </a:r>
            <a:r>
              <a:rPr lang="en-US" sz="2400" dirty="0" err="1">
                <a:solidFill>
                  <a:prstClr val="black">
                    <a:lumMod val="50000"/>
                    <a:lumOff val="50000"/>
                  </a:prstClr>
                </a:solidFill>
              </a:rPr>
              <a:t>ngôi</a:t>
            </a:r>
            <a:r>
              <a:rPr lang="en-US" sz="2400" dirty="0">
                <a:solidFill>
                  <a:prstClr val="black">
                    <a:lumMod val="50000"/>
                    <a:lumOff val="50000"/>
                  </a:prstClr>
                </a:solidFill>
              </a:rPr>
              <a:t> </a:t>
            </a:r>
            <a:r>
              <a:rPr lang="en-US" sz="2400" dirty="0" err="1">
                <a:solidFill>
                  <a:prstClr val="black">
                    <a:lumMod val="50000"/>
                    <a:lumOff val="50000"/>
                  </a:prstClr>
                </a:solidFill>
              </a:rPr>
              <a:t>nhà</a:t>
            </a:r>
            <a:r>
              <a:rPr lang="en-US" sz="2400" dirty="0">
                <a:solidFill>
                  <a:prstClr val="black">
                    <a:lumMod val="50000"/>
                    <a:lumOff val="50000"/>
                  </a:prstClr>
                </a:solidFill>
              </a:rPr>
              <a:t> </a:t>
            </a:r>
            <a:r>
              <a:rPr lang="en-US" sz="2400" dirty="0" err="1">
                <a:solidFill>
                  <a:prstClr val="black">
                    <a:lumMod val="50000"/>
                    <a:lumOff val="50000"/>
                  </a:prstClr>
                </a:solidFill>
              </a:rPr>
              <a:t>sẽ</a:t>
            </a:r>
            <a:r>
              <a:rPr lang="en-US" sz="2400" dirty="0">
                <a:solidFill>
                  <a:prstClr val="black">
                    <a:lumMod val="50000"/>
                    <a:lumOff val="50000"/>
                  </a:prstClr>
                </a:solidFill>
              </a:rPr>
              <a:t> </a:t>
            </a:r>
            <a:r>
              <a:rPr lang="en-US" sz="2400" dirty="0" err="1">
                <a:solidFill>
                  <a:prstClr val="black">
                    <a:lumMod val="50000"/>
                    <a:lumOff val="50000"/>
                  </a:prstClr>
                </a:solidFill>
              </a:rPr>
              <a:t>đổi</a:t>
            </a:r>
            <a:r>
              <a:rPr lang="en-US" sz="2400" dirty="0">
                <a:solidFill>
                  <a:prstClr val="black">
                    <a:lumMod val="50000"/>
                    <a:lumOff val="50000"/>
                  </a:prstClr>
                </a:solidFill>
              </a:rPr>
              <a:t> </a:t>
            </a:r>
            <a:r>
              <a:rPr lang="en-US" sz="2400" dirty="0" err="1">
                <a:solidFill>
                  <a:prstClr val="black">
                    <a:lumMod val="50000"/>
                    <a:lumOff val="50000"/>
                  </a:prstClr>
                </a:solidFill>
              </a:rPr>
              <a:t>màu</a:t>
            </a:r>
            <a:r>
              <a:rPr lang="en-US" sz="2400" dirty="0">
                <a:solidFill>
                  <a:prstClr val="black">
                    <a:lumMod val="50000"/>
                    <a:lumOff val="50000"/>
                  </a:prstClr>
                </a:solidFill>
              </a:rPr>
              <a:t> </a:t>
            </a:r>
            <a:r>
              <a:rPr lang="en-US" sz="2400" dirty="0" err="1">
                <a:solidFill>
                  <a:prstClr val="black">
                    <a:lumMod val="50000"/>
                    <a:lumOff val="50000"/>
                  </a:prstClr>
                </a:solidFill>
              </a:rPr>
              <a:t>theo</a:t>
            </a:r>
            <a:endParaRPr lang="en-US" sz="2400"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Bài</a:t>
            </a:r>
            <a:r>
              <a:rPr lang="en-US" sz="3200" dirty="0">
                <a:solidFill>
                  <a:prstClr val="black">
                    <a:lumMod val="50000"/>
                    <a:lumOff val="50000"/>
                  </a:prstClr>
                </a:solidFill>
              </a:rPr>
              <a:t> </a:t>
            </a:r>
            <a:r>
              <a:rPr lang="en-US" sz="3200" dirty="0" err="1">
                <a:solidFill>
                  <a:prstClr val="black">
                    <a:lumMod val="50000"/>
                    <a:lumOff val="50000"/>
                  </a:prstClr>
                </a:solidFill>
              </a:rPr>
              <a:t>tập</a:t>
            </a:r>
            <a:r>
              <a:rPr lang="en-US" sz="3200" dirty="0">
                <a:solidFill>
                  <a:prstClr val="black">
                    <a:lumMod val="50000"/>
                    <a:lumOff val="50000"/>
                  </a:prstClr>
                </a:solidFill>
              </a:rPr>
              <a:t> Arrow Function</a:t>
            </a:r>
            <a:endParaRPr lang="en-US" sz="3200" dirty="0">
              <a:solidFill>
                <a:prstClr val="black">
                  <a:lumMod val="50000"/>
                  <a:lumOff val="50000"/>
                </a:prstClr>
              </a:solidFill>
              <a:latin typeface="Montserrat Semibold"/>
            </a:endParaRPr>
          </a:p>
        </p:txBody>
      </p:sp>
      <p:pic>
        <p:nvPicPr>
          <p:cNvPr id="2" name="Picture 1">
            <a:extLst>
              <a:ext uri="{FF2B5EF4-FFF2-40B4-BE49-F238E27FC236}">
                <a16:creationId xmlns:a16="http://schemas.microsoft.com/office/drawing/2014/main" id="{C0053746-BCA5-44BB-9F9A-9FAF3327EA5C}"/>
              </a:ext>
            </a:extLst>
          </p:cNvPr>
          <p:cNvPicPr>
            <a:picLocks noChangeAspect="1"/>
          </p:cNvPicPr>
          <p:nvPr/>
        </p:nvPicPr>
        <p:blipFill>
          <a:blip r:embed="rId4"/>
          <a:stretch>
            <a:fillRect/>
          </a:stretch>
        </p:blipFill>
        <p:spPr>
          <a:xfrm>
            <a:off x="3744913" y="2581793"/>
            <a:ext cx="4908776" cy="3870700"/>
          </a:xfrm>
          <a:prstGeom prst="rect">
            <a:avLst/>
          </a:prstGeom>
        </p:spPr>
      </p:pic>
    </p:spTree>
    <p:extLst>
      <p:ext uri="{BB962C8B-B14F-4D97-AF65-F5344CB8AC3E}">
        <p14:creationId xmlns:p14="http://schemas.microsoft.com/office/powerpoint/2010/main" val="2899393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Default Parameter Values</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04</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10612454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808649"/>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Default Parameter Values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5540523" y="2014643"/>
            <a:ext cx="6181515" cy="33590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Các phiên bản trước của JavaScript, Default Value</a:t>
            </a:r>
            <a:r>
              <a:rPr lang="en-US" sz="2400" dirty="0">
                <a:solidFill>
                  <a:prstClr val="black">
                    <a:lumMod val="50000"/>
                    <a:lumOff val="50000"/>
                  </a:prstClr>
                </a:solidFill>
              </a:rPr>
              <a:t> (</a:t>
            </a:r>
            <a:r>
              <a:rPr lang="en-US" sz="2400" dirty="0" err="1">
                <a:solidFill>
                  <a:prstClr val="black">
                    <a:lumMod val="50000"/>
                    <a:lumOff val="50000"/>
                  </a:prstClr>
                </a:solidFill>
              </a:rPr>
              <a:t>giá</a:t>
            </a:r>
            <a:r>
              <a:rPr lang="en-US" sz="2400" dirty="0">
                <a:solidFill>
                  <a:prstClr val="black">
                    <a:lumMod val="50000"/>
                    <a:lumOff val="50000"/>
                  </a:prstClr>
                </a:solidFill>
              </a:rPr>
              <a:t> </a:t>
            </a:r>
            <a:r>
              <a:rPr lang="en-US" sz="2400" dirty="0" err="1">
                <a:solidFill>
                  <a:prstClr val="black">
                    <a:lumMod val="50000"/>
                    <a:lumOff val="50000"/>
                  </a:prstClr>
                </a:solidFill>
              </a:rPr>
              <a:t>trị</a:t>
            </a:r>
            <a:r>
              <a:rPr lang="en-US" sz="2400" dirty="0">
                <a:solidFill>
                  <a:prstClr val="black">
                    <a:lumMod val="50000"/>
                    <a:lumOff val="50000"/>
                  </a:prstClr>
                </a:solidFill>
              </a:rPr>
              <a:t> </a:t>
            </a:r>
            <a:r>
              <a:rPr lang="en-US" sz="2400" dirty="0" err="1">
                <a:solidFill>
                  <a:prstClr val="black">
                    <a:lumMod val="50000"/>
                    <a:lumOff val="50000"/>
                  </a:prstClr>
                </a:solidFill>
              </a:rPr>
              <a:t>mặc</a:t>
            </a:r>
            <a:r>
              <a:rPr lang="en-US" sz="2400" dirty="0">
                <a:solidFill>
                  <a:prstClr val="black">
                    <a:lumMod val="50000"/>
                    <a:lumOff val="50000"/>
                  </a:prstClr>
                </a:solidFill>
              </a:rPr>
              <a:t> </a:t>
            </a:r>
            <a:r>
              <a:rPr lang="en-US" sz="2400" dirty="0" err="1">
                <a:solidFill>
                  <a:prstClr val="black">
                    <a:lumMod val="50000"/>
                    <a:lumOff val="50000"/>
                  </a:prstClr>
                </a:solidFill>
              </a:rPr>
              <a:t>định</a:t>
            </a:r>
            <a:r>
              <a:rPr lang="en-US" sz="2400" dirty="0">
                <a:solidFill>
                  <a:prstClr val="black">
                    <a:lumMod val="50000"/>
                    <a:lumOff val="50000"/>
                  </a:prstClr>
                </a:solidFill>
              </a:rPr>
              <a:t>)</a:t>
            </a:r>
            <a:r>
              <a:rPr lang="vi-VN" sz="2400" dirty="0">
                <a:solidFill>
                  <a:prstClr val="black">
                    <a:lumMod val="50000"/>
                    <a:lumOff val="50000"/>
                  </a:prstClr>
                </a:solidFill>
              </a:rPr>
              <a:t> không được hỗ trợ nên chúng ta phải kiểm tra parameter có giá trị hay không.</a:t>
            </a: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rPr>
              <a:t>Đối</a:t>
            </a:r>
            <a:r>
              <a:rPr lang="en-US" sz="2400" dirty="0">
                <a:solidFill>
                  <a:prstClr val="black">
                    <a:lumMod val="50000"/>
                    <a:lumOff val="50000"/>
                  </a:prstClr>
                </a:solidFill>
              </a:rPr>
              <a:t> </a:t>
            </a:r>
            <a:r>
              <a:rPr lang="en-US" sz="2400" dirty="0" err="1">
                <a:solidFill>
                  <a:prstClr val="black">
                    <a:lumMod val="50000"/>
                    <a:lumOff val="50000"/>
                  </a:prstClr>
                </a:solidFill>
              </a:rPr>
              <a:t>với</a:t>
            </a:r>
            <a:r>
              <a:rPr lang="en-US" sz="2400" dirty="0">
                <a:solidFill>
                  <a:prstClr val="black">
                    <a:lumMod val="50000"/>
                    <a:lumOff val="50000"/>
                  </a:prstClr>
                </a:solidFill>
              </a:rPr>
              <a:t> ES6, </a:t>
            </a:r>
            <a:r>
              <a:rPr lang="en-US" sz="2400" dirty="0" err="1">
                <a:solidFill>
                  <a:prstClr val="black">
                    <a:lumMod val="50000"/>
                    <a:lumOff val="50000"/>
                  </a:prstClr>
                </a:solidFill>
              </a:rPr>
              <a:t>chúng</a:t>
            </a:r>
            <a:r>
              <a:rPr lang="en-US" sz="2400" dirty="0">
                <a:solidFill>
                  <a:prstClr val="black">
                    <a:lumMod val="50000"/>
                    <a:lumOff val="50000"/>
                  </a:prstClr>
                </a:solidFill>
              </a:rPr>
              <a:t> ta </a:t>
            </a:r>
            <a:r>
              <a:rPr lang="en-US" sz="2400" dirty="0" err="1">
                <a:solidFill>
                  <a:prstClr val="black">
                    <a:lumMod val="50000"/>
                    <a:lumOff val="50000"/>
                  </a:prstClr>
                </a:solidFill>
              </a:rPr>
              <a:t>có</a:t>
            </a:r>
            <a:r>
              <a:rPr lang="en-US" sz="2400" dirty="0">
                <a:solidFill>
                  <a:prstClr val="black">
                    <a:lumMod val="50000"/>
                    <a:lumOff val="50000"/>
                  </a:prstClr>
                </a:solidFill>
              </a:rPr>
              <a:t> </a:t>
            </a:r>
            <a:r>
              <a:rPr lang="en-US" sz="2400" dirty="0" err="1">
                <a:solidFill>
                  <a:prstClr val="black">
                    <a:lumMod val="50000"/>
                    <a:lumOff val="50000"/>
                  </a:prstClr>
                </a:solidFill>
              </a:rPr>
              <a:t>thể</a:t>
            </a:r>
            <a:r>
              <a:rPr lang="en-US" sz="2400" dirty="0">
                <a:solidFill>
                  <a:prstClr val="black">
                    <a:lumMod val="50000"/>
                    <a:lumOff val="50000"/>
                  </a:prstClr>
                </a:solidFill>
              </a:rPr>
              <a:t> </a:t>
            </a:r>
            <a:r>
              <a:rPr lang="en-US" sz="2400" dirty="0" err="1">
                <a:solidFill>
                  <a:prstClr val="black">
                    <a:lumMod val="50000"/>
                    <a:lumOff val="50000"/>
                  </a:prstClr>
                </a:solidFill>
              </a:rPr>
              <a:t>gán</a:t>
            </a:r>
            <a:r>
              <a:rPr lang="en-US" sz="2400" dirty="0">
                <a:solidFill>
                  <a:prstClr val="black">
                    <a:lumMod val="50000"/>
                    <a:lumOff val="50000"/>
                  </a:prstClr>
                </a:solidFill>
              </a:rPr>
              <a:t> </a:t>
            </a:r>
            <a:r>
              <a:rPr lang="en-US" sz="2400" dirty="0" err="1">
                <a:solidFill>
                  <a:prstClr val="black">
                    <a:lumMod val="50000"/>
                    <a:lumOff val="50000"/>
                  </a:prstClr>
                </a:solidFill>
              </a:rPr>
              <a:t>giá</a:t>
            </a:r>
            <a:r>
              <a:rPr lang="en-US" sz="2400" dirty="0">
                <a:solidFill>
                  <a:prstClr val="black">
                    <a:lumMod val="50000"/>
                    <a:lumOff val="50000"/>
                  </a:prstClr>
                </a:solidFill>
              </a:rPr>
              <a:t> </a:t>
            </a:r>
            <a:r>
              <a:rPr lang="en-US" sz="2400" dirty="0" err="1">
                <a:solidFill>
                  <a:prstClr val="black">
                    <a:lumMod val="50000"/>
                    <a:lumOff val="50000"/>
                  </a:prstClr>
                </a:solidFill>
              </a:rPr>
              <a:t>trị</a:t>
            </a:r>
            <a:r>
              <a:rPr lang="en-US" sz="2400" dirty="0">
                <a:solidFill>
                  <a:prstClr val="black">
                    <a:lumMod val="50000"/>
                    <a:lumOff val="50000"/>
                  </a:prstClr>
                </a:solidFill>
              </a:rPr>
              <a:t> </a:t>
            </a:r>
            <a:r>
              <a:rPr lang="en-US" sz="2400" dirty="0" err="1">
                <a:solidFill>
                  <a:prstClr val="black">
                    <a:lumMod val="50000"/>
                    <a:lumOff val="50000"/>
                  </a:prstClr>
                </a:solidFill>
              </a:rPr>
              <a:t>mặc</a:t>
            </a:r>
            <a:r>
              <a:rPr lang="en-US" sz="2400" dirty="0">
                <a:solidFill>
                  <a:prstClr val="black">
                    <a:lumMod val="50000"/>
                    <a:lumOff val="50000"/>
                  </a:prstClr>
                </a:solidFill>
              </a:rPr>
              <a:t> </a:t>
            </a:r>
            <a:r>
              <a:rPr lang="en-US" sz="2400" dirty="0" err="1">
                <a:solidFill>
                  <a:prstClr val="black">
                    <a:lumMod val="50000"/>
                    <a:lumOff val="50000"/>
                  </a:prstClr>
                </a:solidFill>
              </a:rPr>
              <a:t>định</a:t>
            </a:r>
            <a:r>
              <a:rPr lang="en-US" sz="2400" dirty="0">
                <a:solidFill>
                  <a:prstClr val="black">
                    <a:lumMod val="50000"/>
                    <a:lumOff val="50000"/>
                  </a:prstClr>
                </a:solidFill>
              </a:rPr>
              <a:t> </a:t>
            </a:r>
            <a:r>
              <a:rPr lang="en-US" sz="2400" dirty="0" err="1">
                <a:solidFill>
                  <a:prstClr val="black">
                    <a:lumMod val="50000"/>
                    <a:lumOff val="50000"/>
                  </a:prstClr>
                </a:solidFill>
              </a:rPr>
              <a:t>cho</a:t>
            </a:r>
            <a:r>
              <a:rPr lang="en-US" sz="2400" dirty="0">
                <a:solidFill>
                  <a:prstClr val="black">
                    <a:lumMod val="50000"/>
                    <a:lumOff val="50000"/>
                  </a:prstClr>
                </a:solidFill>
              </a:rPr>
              <a:t> </a:t>
            </a:r>
            <a:r>
              <a:rPr lang="en-US" sz="2400" dirty="0" err="1">
                <a:solidFill>
                  <a:prstClr val="black">
                    <a:lumMod val="50000"/>
                    <a:lumOff val="50000"/>
                  </a:prstClr>
                </a:solidFill>
              </a:rPr>
              <a:t>tham</a:t>
            </a:r>
            <a:r>
              <a:rPr lang="en-US" sz="2400" dirty="0">
                <a:solidFill>
                  <a:prstClr val="black">
                    <a:lumMod val="50000"/>
                    <a:lumOff val="50000"/>
                  </a:prstClr>
                </a:solidFill>
              </a:rPr>
              <a:t> </a:t>
            </a:r>
            <a:r>
              <a:rPr lang="en-US" sz="2400" dirty="0" err="1">
                <a:solidFill>
                  <a:prstClr val="black">
                    <a:lumMod val="50000"/>
                    <a:lumOff val="50000"/>
                  </a:prstClr>
                </a:solidFill>
              </a:rPr>
              <a:t>số</a:t>
            </a:r>
            <a:endParaRPr lang="en-US" sz="2400" dirty="0">
              <a:solidFill>
                <a:prstClr val="black">
                  <a:lumMod val="50000"/>
                  <a:lumOff val="50000"/>
                </a:prstClr>
              </a:solidFill>
            </a:endParaRPr>
          </a:p>
        </p:txBody>
      </p:sp>
    </p:spTree>
    <p:extLst>
      <p:ext uri="{BB962C8B-B14F-4D97-AF65-F5344CB8AC3E}">
        <p14:creationId xmlns:p14="http://schemas.microsoft.com/office/powerpoint/2010/main" val="25822182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Default Parameter Values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511380" y="1561891"/>
            <a:ext cx="9471079" cy="1143070"/>
          </a:xfrm>
          <a:prstGeom prst="rect">
            <a:avLst/>
          </a:prstGeom>
          <a:noFill/>
        </p:spPr>
        <p:txBody>
          <a:bodyPr wrap="square" rtlCol="0">
            <a:spAutoFit/>
          </a:bodyPr>
          <a:lstStyle/>
          <a:p>
            <a:pPr lvl="0">
              <a:lnSpc>
                <a:spcPct val="150000"/>
              </a:lnSpc>
            </a:pPr>
            <a:r>
              <a:rPr lang="vi-VN" sz="2400" dirty="0">
                <a:solidFill>
                  <a:prstClr val="black">
                    <a:lumMod val="50000"/>
                    <a:lumOff val="50000"/>
                  </a:prstClr>
                </a:solidFill>
              </a:rPr>
              <a:t>ES6 </a:t>
            </a:r>
            <a:r>
              <a:rPr lang="en-US" sz="2400" dirty="0">
                <a:solidFill>
                  <a:prstClr val="black">
                    <a:lumMod val="50000"/>
                    <a:lumOff val="50000"/>
                  </a:prstClr>
                </a:solidFill>
              </a:rPr>
              <a:t>c</a:t>
            </a:r>
            <a:r>
              <a:rPr lang="vi-VN" sz="2400" dirty="0">
                <a:solidFill>
                  <a:prstClr val="black">
                    <a:lumMod val="50000"/>
                    <a:lumOff val="50000"/>
                  </a:prstClr>
                </a:solidFill>
              </a:rPr>
              <a:t>ho phép set giá trị mặc định </a:t>
            </a:r>
            <a:r>
              <a:rPr lang="en-US" sz="2400" dirty="0" err="1">
                <a:solidFill>
                  <a:prstClr val="black">
                    <a:lumMod val="50000"/>
                    <a:lumOff val="50000"/>
                  </a:prstClr>
                </a:solidFill>
              </a:rPr>
              <a:t>cho</a:t>
            </a:r>
            <a:r>
              <a:rPr lang="en-US" sz="2400" dirty="0">
                <a:solidFill>
                  <a:prstClr val="black">
                    <a:lumMod val="50000"/>
                    <a:lumOff val="50000"/>
                  </a:prstClr>
                </a:solidFill>
              </a:rPr>
              <a:t> </a:t>
            </a:r>
            <a:r>
              <a:rPr lang="vi-VN" sz="2400" dirty="0">
                <a:solidFill>
                  <a:prstClr val="black">
                    <a:lumMod val="50000"/>
                    <a:lumOff val="50000"/>
                  </a:prstClr>
                </a:solidFill>
              </a:rPr>
              <a:t>tham số (parameters) của hàm nếu như không</a:t>
            </a:r>
            <a:r>
              <a:rPr lang="en-US" sz="2400" dirty="0">
                <a:solidFill>
                  <a:prstClr val="black">
                    <a:lumMod val="50000"/>
                    <a:lumOff val="50000"/>
                  </a:prstClr>
                </a:solidFill>
              </a:rPr>
              <a:t> </a:t>
            </a:r>
            <a:r>
              <a:rPr lang="vi-VN" sz="2400" dirty="0">
                <a:solidFill>
                  <a:prstClr val="black">
                    <a:lumMod val="50000"/>
                    <a:lumOff val="50000"/>
                  </a:prstClr>
                </a:solidFill>
              </a:rPr>
              <a:t>có đối số (arguments) truyền vào </a:t>
            </a:r>
            <a:endParaRPr lang="en-US" sz="2400" dirty="0">
              <a:solidFill>
                <a:prstClr val="black">
                  <a:lumMod val="50000"/>
                  <a:lumOff val="50000"/>
                </a:prstClr>
              </a:solidFill>
            </a:endParaRPr>
          </a:p>
        </p:txBody>
      </p:sp>
      <p:pic>
        <p:nvPicPr>
          <p:cNvPr id="6" name="Picture 5">
            <a:extLst>
              <a:ext uri="{FF2B5EF4-FFF2-40B4-BE49-F238E27FC236}">
                <a16:creationId xmlns:a16="http://schemas.microsoft.com/office/drawing/2014/main" id="{665D306C-5DB5-4BEC-811B-E20B2A705BC6}"/>
              </a:ext>
            </a:extLst>
          </p:cNvPr>
          <p:cNvPicPr>
            <a:picLocks noChangeAspect="1"/>
          </p:cNvPicPr>
          <p:nvPr/>
        </p:nvPicPr>
        <p:blipFill>
          <a:blip r:embed="rId3"/>
          <a:stretch>
            <a:fillRect/>
          </a:stretch>
        </p:blipFill>
        <p:spPr>
          <a:xfrm>
            <a:off x="2932219" y="3689452"/>
            <a:ext cx="6629400" cy="239077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37277195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676638-F8BF-46CA-A006-939390E00EF2}"/>
              </a:ext>
            </a:extLst>
          </p:cNvPr>
          <p:cNvSpPr>
            <a:spLocks noGrp="1"/>
          </p:cNvSpPr>
          <p:nvPr>
            <p:ph type="sldNum" sz="quarter" idx="12"/>
          </p:nvPr>
        </p:nvSpPr>
        <p:spPr/>
        <p:txBody>
          <a:bodyPr/>
          <a:lstStyle/>
          <a:p>
            <a:fld id="{C05E74F7-3300-457A-B626-DF17756E4C0D}" type="slidenum">
              <a:rPr lang="en-US" smtClean="0"/>
              <a:pPr/>
              <a:t>4</a:t>
            </a:fld>
            <a:endParaRPr lang="en-US" dirty="0"/>
          </a:p>
        </p:txBody>
      </p:sp>
      <p:sp>
        <p:nvSpPr>
          <p:cNvPr id="31" name="Freeform 12">
            <a:extLst>
              <a:ext uri="{FF2B5EF4-FFF2-40B4-BE49-F238E27FC236}">
                <a16:creationId xmlns:a16="http://schemas.microsoft.com/office/drawing/2014/main" id="{904770EE-725D-4EF8-A35D-605FBBE70120}"/>
              </a:ext>
            </a:extLst>
          </p:cNvPr>
          <p:cNvSpPr>
            <a:spLocks/>
          </p:cNvSpPr>
          <p:nvPr/>
        </p:nvSpPr>
        <p:spPr bwMode="auto">
          <a:xfrm rot="644697">
            <a:off x="2906180" y="5788659"/>
            <a:ext cx="409941" cy="302668"/>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 name="connsiteX0" fmla="*/ 5190 w 10003"/>
              <a:gd name="connsiteY0" fmla="*/ 1 h 10000"/>
              <a:gd name="connsiteX1" fmla="*/ 6 w 10003"/>
              <a:gd name="connsiteY1" fmla="*/ 6707 h 10000"/>
              <a:gd name="connsiteX2" fmla="*/ 4302 w 10003"/>
              <a:gd name="connsiteY2" fmla="*/ 9992 h 10000"/>
              <a:gd name="connsiteX3" fmla="*/ 9993 w 10003"/>
              <a:gd name="connsiteY3" fmla="*/ 4582 h 10000"/>
              <a:gd name="connsiteX4" fmla="*/ 5190 w 10003"/>
              <a:gd name="connsiteY4" fmla="*/ 1 h 10000"/>
              <a:gd name="connsiteX0" fmla="*/ 4995 w 9808"/>
              <a:gd name="connsiteY0" fmla="*/ 2 h 9996"/>
              <a:gd name="connsiteX1" fmla="*/ 7 w 9808"/>
              <a:gd name="connsiteY1" fmla="*/ 4540 h 9996"/>
              <a:gd name="connsiteX2" fmla="*/ 4107 w 9808"/>
              <a:gd name="connsiteY2" fmla="*/ 9993 h 9996"/>
              <a:gd name="connsiteX3" fmla="*/ 9798 w 9808"/>
              <a:gd name="connsiteY3" fmla="*/ 4583 h 9996"/>
              <a:gd name="connsiteX4" fmla="*/ 4995 w 9808"/>
              <a:gd name="connsiteY4" fmla="*/ 2 h 9996"/>
              <a:gd name="connsiteX0" fmla="*/ 5087 w 9994"/>
              <a:gd name="connsiteY0" fmla="*/ 5 h 10006"/>
              <a:gd name="connsiteX1" fmla="*/ 1 w 9994"/>
              <a:gd name="connsiteY1" fmla="*/ 4545 h 10006"/>
              <a:gd name="connsiteX2" fmla="*/ 4181 w 9994"/>
              <a:gd name="connsiteY2" fmla="*/ 10000 h 10006"/>
              <a:gd name="connsiteX3" fmla="*/ 9984 w 9994"/>
              <a:gd name="connsiteY3" fmla="*/ 4588 h 10006"/>
              <a:gd name="connsiteX4" fmla="*/ 5087 w 9994"/>
              <a:gd name="connsiteY4" fmla="*/ 5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4" h="10006">
                <a:moveTo>
                  <a:pt x="5087" y="5"/>
                </a:moveTo>
                <a:cubicBezTo>
                  <a:pt x="2140" y="-97"/>
                  <a:pt x="-48" y="1253"/>
                  <a:pt x="1" y="4545"/>
                </a:cubicBezTo>
                <a:cubicBezTo>
                  <a:pt x="50" y="7837"/>
                  <a:pt x="2350" y="10146"/>
                  <a:pt x="4181" y="10000"/>
                </a:cubicBezTo>
                <a:cubicBezTo>
                  <a:pt x="6014" y="9853"/>
                  <a:pt x="10232" y="8423"/>
                  <a:pt x="9984" y="4588"/>
                </a:cubicBezTo>
                <a:cubicBezTo>
                  <a:pt x="9736" y="752"/>
                  <a:pt x="7936" y="108"/>
                  <a:pt x="5087" y="5"/>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2" name="Freeform 13">
            <a:extLst>
              <a:ext uri="{FF2B5EF4-FFF2-40B4-BE49-F238E27FC236}">
                <a16:creationId xmlns:a16="http://schemas.microsoft.com/office/drawing/2014/main" id="{16765205-0DDF-4170-8B87-DB8CC1D44325}"/>
              </a:ext>
            </a:extLst>
          </p:cNvPr>
          <p:cNvSpPr>
            <a:spLocks/>
          </p:cNvSpPr>
          <p:nvPr/>
        </p:nvSpPr>
        <p:spPr bwMode="auto">
          <a:xfrm>
            <a:off x="3411524" y="5337722"/>
            <a:ext cx="214677" cy="218318"/>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15">
            <a:extLst>
              <a:ext uri="{FF2B5EF4-FFF2-40B4-BE49-F238E27FC236}">
                <a16:creationId xmlns:a16="http://schemas.microsoft.com/office/drawing/2014/main" id="{A4419860-EB0B-44E5-B990-BB3CCBD9D0E0}"/>
              </a:ext>
            </a:extLst>
          </p:cNvPr>
          <p:cNvSpPr>
            <a:spLocks/>
          </p:cNvSpPr>
          <p:nvPr/>
        </p:nvSpPr>
        <p:spPr bwMode="auto">
          <a:xfrm>
            <a:off x="2502461" y="602943"/>
            <a:ext cx="299987" cy="276826"/>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4D7DF995-4435-41EC-B5E9-1BE762447FCB}"/>
              </a:ext>
            </a:extLst>
          </p:cNvPr>
          <p:cNvSpPr txBox="1"/>
          <p:nvPr/>
        </p:nvSpPr>
        <p:spPr>
          <a:xfrm>
            <a:off x="5702441" y="448294"/>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rPr>
              <a:t>Generic </a:t>
            </a:r>
            <a:r>
              <a:rPr lang="en-US" sz="3200" dirty="0" err="1">
                <a:solidFill>
                  <a:prstClr val="black">
                    <a:lumMod val="50000"/>
                    <a:lumOff val="50000"/>
                  </a:prstClr>
                </a:solidFill>
              </a:rPr>
              <a:t>là</a:t>
            </a:r>
            <a:r>
              <a:rPr lang="en-US" sz="3200" dirty="0">
                <a:solidFill>
                  <a:prstClr val="black">
                    <a:lumMod val="50000"/>
                    <a:lumOff val="50000"/>
                  </a:prstClr>
                </a:solidFill>
              </a:rPr>
              <a:t> </a:t>
            </a:r>
            <a:r>
              <a:rPr lang="en-US" sz="3200" dirty="0" err="1">
                <a:solidFill>
                  <a:prstClr val="black">
                    <a:lumMod val="50000"/>
                    <a:lumOff val="50000"/>
                  </a:prstClr>
                </a:solidFill>
              </a:rPr>
              <a:t>gì</a:t>
            </a:r>
            <a:r>
              <a:rPr lang="en-US" sz="3200" dirty="0">
                <a:solidFill>
                  <a:prstClr val="black">
                    <a:lumMod val="50000"/>
                    <a:lumOff val="50000"/>
                  </a:prstClr>
                </a:solidFill>
              </a:rPr>
              <a:t>?</a:t>
            </a:r>
            <a:endParaRPr lang="en-US" sz="3200" dirty="0">
              <a:solidFill>
                <a:prstClr val="black">
                  <a:lumMod val="50000"/>
                  <a:lumOff val="50000"/>
                </a:prstClr>
              </a:solidFill>
              <a:latin typeface="Montserrat Semibold"/>
            </a:endParaRPr>
          </a:p>
        </p:txBody>
      </p:sp>
      <p:sp>
        <p:nvSpPr>
          <p:cNvPr id="35" name="TextBox 34">
            <a:extLst>
              <a:ext uri="{FF2B5EF4-FFF2-40B4-BE49-F238E27FC236}">
                <a16:creationId xmlns:a16="http://schemas.microsoft.com/office/drawing/2014/main" id="{36FDAD7D-0696-4889-B3D9-F7739810F3B5}"/>
              </a:ext>
            </a:extLst>
          </p:cNvPr>
          <p:cNvSpPr txBox="1"/>
          <p:nvPr/>
        </p:nvSpPr>
        <p:spPr>
          <a:xfrm>
            <a:off x="5281298" y="1388651"/>
            <a:ext cx="6376085" cy="4467057"/>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Generics</a:t>
            </a:r>
            <a:r>
              <a:rPr lang="vi-VN" sz="2400" b="0" i="0" dirty="0">
                <a:solidFill>
                  <a:schemeClr val="bg1">
                    <a:lumMod val="50000"/>
                  </a:schemeClr>
                </a:solidFill>
                <a:effectLst/>
                <a:latin typeface="charter"/>
              </a:rPr>
              <a:t> trong </a:t>
            </a:r>
            <a:r>
              <a:rPr lang="vi-VN" sz="2400" b="0" i="0" dirty="0" err="1">
                <a:solidFill>
                  <a:schemeClr val="bg1">
                    <a:lumMod val="50000"/>
                  </a:schemeClr>
                </a:solidFill>
                <a:effectLst/>
                <a:latin typeface="charter"/>
              </a:rPr>
              <a:t>Java</a:t>
            </a:r>
            <a:r>
              <a:rPr lang="vi-VN" sz="2400" b="0" i="0" dirty="0">
                <a:solidFill>
                  <a:schemeClr val="bg1">
                    <a:lumMod val="50000"/>
                  </a:schemeClr>
                </a:solidFill>
                <a:effectLst/>
                <a:latin typeface="charter"/>
              </a:rPr>
              <a:t> tương </a:t>
            </a:r>
            <a:r>
              <a:rPr lang="vi-VN" sz="2400" b="0" i="0" dirty="0" err="1">
                <a:solidFill>
                  <a:schemeClr val="bg1">
                    <a:lumMod val="50000"/>
                  </a:schemeClr>
                </a:solidFill>
                <a:effectLst/>
                <a:latin typeface="charter"/>
              </a:rPr>
              <a:t>tự</a:t>
            </a:r>
            <a:r>
              <a:rPr lang="vi-VN" sz="2400" b="0" i="0" dirty="0">
                <a:solidFill>
                  <a:schemeClr val="bg1">
                    <a:lumMod val="50000"/>
                  </a:schemeClr>
                </a:solidFill>
                <a:effectLst/>
                <a:latin typeface="charter"/>
              </a:rPr>
              <a:t> như </a:t>
            </a:r>
            <a:r>
              <a:rPr lang="vi-VN" sz="2400" b="0" i="0" dirty="0" err="1">
                <a:solidFill>
                  <a:schemeClr val="bg1">
                    <a:lumMod val="50000"/>
                  </a:schemeClr>
                </a:solidFill>
                <a:effectLst/>
                <a:latin typeface="charter"/>
              </a:rPr>
              <a:t>template</a:t>
            </a:r>
            <a:r>
              <a:rPr lang="vi-VN" sz="2400" b="0" i="0" dirty="0">
                <a:solidFill>
                  <a:schemeClr val="bg1">
                    <a:lumMod val="50000"/>
                  </a:schemeClr>
                </a:solidFill>
                <a:effectLst/>
                <a:latin typeface="charter"/>
              </a:rPr>
              <a:t> trong C ++. </a:t>
            </a:r>
            <a:endParaRPr lang="en-US" sz="2400" b="0" i="0" dirty="0">
              <a:solidFill>
                <a:schemeClr val="bg1">
                  <a:lumMod val="50000"/>
                </a:schemeClr>
              </a:solidFill>
              <a:effectLst/>
              <a:latin typeface="charter"/>
            </a:endParaRPr>
          </a:p>
          <a:p>
            <a:pPr marL="342900" lvl="0" indent="-342900">
              <a:lnSpc>
                <a:spcPct val="150000"/>
              </a:lnSpc>
              <a:buFont typeface="Wingdings" panose="05000000000000000000" pitchFamily="2" charset="2"/>
              <a:buChar char="Ø"/>
            </a:pPr>
            <a:r>
              <a:rPr lang="vi-VN" sz="2400" b="0" i="0" dirty="0">
                <a:solidFill>
                  <a:schemeClr val="bg1">
                    <a:lumMod val="50000"/>
                  </a:schemeClr>
                </a:solidFill>
                <a:effectLst/>
                <a:latin typeface="charter"/>
              </a:rPr>
              <a:t>Ý </a:t>
            </a:r>
            <a:r>
              <a:rPr lang="vi-VN" sz="2400" b="0" i="0" dirty="0" err="1">
                <a:solidFill>
                  <a:schemeClr val="bg1">
                    <a:lumMod val="50000"/>
                  </a:schemeClr>
                </a:solidFill>
                <a:effectLst/>
                <a:latin typeface="charter"/>
              </a:rPr>
              <a:t>tưởng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là</a:t>
            </a:r>
            <a:r>
              <a:rPr lang="vi-VN" sz="2400" b="0" i="0" dirty="0">
                <a:solidFill>
                  <a:schemeClr val="bg1">
                    <a:lumMod val="50000"/>
                  </a:schemeClr>
                </a:solidFill>
                <a:effectLst/>
                <a:latin typeface="charter"/>
              </a:rPr>
              <a:t> cho </a:t>
            </a:r>
            <a:r>
              <a:rPr lang="vi-VN" sz="2400" b="0" i="0" dirty="0" err="1">
                <a:solidFill>
                  <a:schemeClr val="bg1">
                    <a:lumMod val="50000"/>
                  </a:schemeClr>
                </a:solidFill>
                <a:effectLst/>
                <a:latin typeface="charter"/>
              </a:rPr>
              <a:t>phép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Số</a:t>
            </a:r>
            <a:r>
              <a:rPr lang="vi-VN" sz="2400" b="0" i="0" dirty="0">
                <a:solidFill>
                  <a:schemeClr val="bg1">
                    <a:lumMod val="50000"/>
                  </a:schemeClr>
                </a:solidFill>
                <a:effectLst/>
                <a:latin typeface="charter"/>
              </a:rPr>
              <a:t> nguyên, </a:t>
            </a:r>
            <a:r>
              <a:rPr lang="vi-VN" sz="2400" b="0" i="0" dirty="0" err="1">
                <a:solidFill>
                  <a:schemeClr val="bg1">
                    <a:lumMod val="50000"/>
                  </a:schemeClr>
                </a:solidFill>
                <a:effectLst/>
                <a:latin typeface="charter"/>
              </a:rPr>
              <a:t>Chuỗi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v.v</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do </a:t>
            </a:r>
            <a:r>
              <a:rPr lang="vi-VN" sz="2400" b="0" i="0" dirty="0" err="1">
                <a:solidFill>
                  <a:schemeClr val="bg1">
                    <a:lumMod val="50000"/>
                  </a:schemeClr>
                </a:solidFill>
                <a:effectLst/>
                <a:latin typeface="charter"/>
              </a:rPr>
              <a:t>người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dùng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xác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định</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một</a:t>
            </a:r>
            <a:r>
              <a:rPr lang="vi-VN" sz="2400" b="0" i="0" dirty="0">
                <a:solidFill>
                  <a:schemeClr val="bg1">
                    <a:lumMod val="50000"/>
                  </a:schemeClr>
                </a:solidFill>
                <a:effectLst/>
                <a:latin typeface="charter"/>
              </a:rPr>
              <a:t> tham </a:t>
            </a:r>
            <a:r>
              <a:rPr lang="vi-VN" sz="2400" b="0" i="0" dirty="0" err="1">
                <a:solidFill>
                  <a:schemeClr val="bg1">
                    <a:lumMod val="50000"/>
                  </a:schemeClr>
                </a:solidFill>
                <a:effectLst/>
                <a:latin typeface="charter"/>
              </a:rPr>
              <a:t>số</a:t>
            </a:r>
            <a:r>
              <a:rPr lang="vi-VN" sz="2400" b="0" i="0" dirty="0">
                <a:solidFill>
                  <a:schemeClr val="bg1">
                    <a:lumMod val="50000"/>
                  </a:schemeClr>
                </a:solidFill>
                <a:effectLst/>
                <a:latin typeface="charter"/>
              </a:rPr>
              <a:t> cho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phương </a:t>
            </a:r>
            <a:r>
              <a:rPr lang="vi-VN" sz="2400" b="0" i="0" dirty="0" err="1">
                <a:solidFill>
                  <a:schemeClr val="bg1">
                    <a:lumMod val="50000"/>
                  </a:schemeClr>
                </a:solidFill>
                <a:effectLst/>
                <a:latin typeface="charter"/>
              </a:rPr>
              <a:t>thức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lớp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và</a:t>
            </a:r>
            <a:r>
              <a:rPr lang="vi-VN" sz="2400" b="0" i="0" dirty="0">
                <a:solidFill>
                  <a:schemeClr val="bg1">
                    <a:lumMod val="50000"/>
                  </a:schemeClr>
                </a:solidFill>
                <a:effectLst/>
                <a:latin typeface="charter"/>
              </a:rPr>
              <a:t> </a:t>
            </a:r>
            <a:r>
              <a:rPr lang="en-US" sz="2400" b="0" i="0" dirty="0">
                <a:solidFill>
                  <a:schemeClr val="bg1">
                    <a:lumMod val="50000"/>
                  </a:schemeClr>
                </a:solidFill>
                <a:effectLst/>
                <a:latin typeface="charter"/>
              </a:rPr>
              <a:t>interface</a:t>
            </a:r>
            <a:r>
              <a:rPr lang="vi-VN" sz="2400" b="0" i="0" dirty="0">
                <a:solidFill>
                  <a:schemeClr val="bg1">
                    <a:lumMod val="50000"/>
                  </a:schemeClr>
                </a:solidFill>
                <a:effectLst/>
                <a:latin typeface="charter"/>
              </a:rPr>
              <a:t>.</a:t>
            </a:r>
            <a:endParaRPr lang="en-US" sz="2400" b="0" i="0" dirty="0">
              <a:solidFill>
                <a:schemeClr val="bg1">
                  <a:lumMod val="50000"/>
                </a:schemeClr>
              </a:solidFill>
              <a:effectLst/>
              <a:latin typeface="charter"/>
            </a:endParaRP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Ví</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dụ</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lớp</a:t>
            </a:r>
            <a:r>
              <a:rPr lang="vi-VN" sz="2400" b="0" i="0" dirty="0">
                <a:solidFill>
                  <a:schemeClr val="bg1">
                    <a:lumMod val="50000"/>
                  </a:schemeClr>
                </a:solidFill>
                <a:effectLst/>
                <a:latin typeface="charter"/>
              </a:rPr>
              <a:t> như </a:t>
            </a:r>
            <a:r>
              <a:rPr lang="vi-VN" sz="2400" b="0" i="0" dirty="0" err="1">
                <a:solidFill>
                  <a:schemeClr val="bg1">
                    <a:lumMod val="50000"/>
                  </a:schemeClr>
                </a:solidFill>
                <a:effectLst/>
                <a:latin typeface="charter"/>
              </a:rPr>
              <a:t>HashSet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ArrayList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HashMap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v.v</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sử</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dụng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generic</a:t>
            </a:r>
            <a:r>
              <a:rPr lang="vi-VN" sz="2400" b="0" i="0" dirty="0">
                <a:solidFill>
                  <a:schemeClr val="bg1">
                    <a:lumMod val="50000"/>
                  </a:schemeClr>
                </a:solidFill>
                <a:effectLst/>
                <a:latin typeface="charter"/>
              </a:rPr>
              <a:t>.</a:t>
            </a:r>
            <a:br>
              <a:rPr lang="vi-VN" sz="2400" dirty="0">
                <a:solidFill>
                  <a:schemeClr val="bg1">
                    <a:lumMod val="50000"/>
                  </a:schemeClr>
                </a:solidFill>
              </a:rPr>
            </a:br>
            <a:endParaRPr kumimoji="0" lang="en-US" sz="2400" i="0" u="none" strike="noStrike" kern="1200" cap="none" spc="0" normalizeH="0" baseline="0" noProof="0" dirty="0">
              <a:ln>
                <a:noFill/>
              </a:ln>
              <a:solidFill>
                <a:schemeClr val="bg1">
                  <a:lumMod val="50000"/>
                </a:schemeClr>
              </a:solidFill>
              <a:effectLst/>
              <a:uLnTx/>
              <a:uFillTx/>
              <a:latin typeface="Montserrat Thin"/>
              <a:ea typeface="+mn-ea"/>
              <a:cs typeface="+mn-cs"/>
            </a:endParaRPr>
          </a:p>
        </p:txBody>
      </p:sp>
      <p:pic>
        <p:nvPicPr>
          <p:cNvPr id="36" name="Picture 35" descr="A close up of a logo&#10;&#10;Description automatically generated">
            <a:extLst>
              <a:ext uri="{FF2B5EF4-FFF2-40B4-BE49-F238E27FC236}">
                <a16:creationId xmlns:a16="http://schemas.microsoft.com/office/drawing/2014/main" id="{D4D45B5B-E6D7-444B-8655-32C0D63B7FCA}"/>
              </a:ext>
            </a:extLst>
          </p:cNvPr>
          <p:cNvPicPr>
            <a:picLocks noChangeAspect="1"/>
          </p:cNvPicPr>
          <p:nvPr/>
        </p:nvPicPr>
        <p:blipFill>
          <a:blip r:embed="rId2">
            <a:alphaModFix amt="8000"/>
            <a:extLst>
              <a:ext uri="{28A0092B-C50C-407E-A947-70E740481C1C}">
                <a14:useLocalDpi xmlns:a14="http://schemas.microsoft.com/office/drawing/2010/main" val="0"/>
              </a:ext>
            </a:extLst>
          </a:blip>
          <a:stretch>
            <a:fillRect/>
          </a:stretch>
        </p:blipFill>
        <p:spPr>
          <a:xfrm>
            <a:off x="4154190" y="3180115"/>
            <a:ext cx="3883619" cy="1106277"/>
          </a:xfrm>
          <a:prstGeom prst="rect">
            <a:avLst/>
          </a:prstGeom>
        </p:spPr>
      </p:pic>
    </p:spTree>
    <p:extLst>
      <p:ext uri="{BB962C8B-B14F-4D97-AF65-F5344CB8AC3E}">
        <p14:creationId xmlns:p14="http://schemas.microsoft.com/office/powerpoint/2010/main" val="24102872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Rest Parameter</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05</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8224276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Rest Parameter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Dùng để khai báo một hàm với số lượng tham số không xác định.</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Các tham số truyền vào sẽ hợp thành 1 mảng</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Để khai báo chúng ta đặt 3 dấu chấm trước biến đại diện.</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33B8F045-7475-47A9-958F-348BC22B3BF7}"/>
              </a:ext>
            </a:extLst>
          </p:cNvPr>
          <p:cNvPicPr>
            <a:picLocks noChangeAspect="1"/>
          </p:cNvPicPr>
          <p:nvPr/>
        </p:nvPicPr>
        <p:blipFill>
          <a:blip r:embed="rId4"/>
          <a:stretch>
            <a:fillRect/>
          </a:stretch>
        </p:blipFill>
        <p:spPr>
          <a:xfrm>
            <a:off x="2390775" y="3429000"/>
            <a:ext cx="7248525" cy="3086100"/>
          </a:xfrm>
          <a:prstGeom prst="rect">
            <a:avLst/>
          </a:prstGeom>
        </p:spPr>
      </p:pic>
    </p:spTree>
    <p:extLst>
      <p:ext uri="{BB962C8B-B14F-4D97-AF65-F5344CB8AC3E}">
        <p14:creationId xmlns:p14="http://schemas.microsoft.com/office/powerpoint/2010/main" val="39176865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302719"/>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Bài</a:t>
            </a:r>
            <a:r>
              <a:rPr lang="en-US" sz="3200" dirty="0">
                <a:solidFill>
                  <a:prstClr val="black">
                    <a:lumMod val="50000"/>
                    <a:lumOff val="50000"/>
                  </a:prstClr>
                </a:solidFill>
              </a:rPr>
              <a:t> </a:t>
            </a:r>
            <a:r>
              <a:rPr lang="en-US" sz="3200" dirty="0" err="1">
                <a:solidFill>
                  <a:prstClr val="black">
                    <a:lumMod val="50000"/>
                    <a:lumOff val="50000"/>
                  </a:prstClr>
                </a:solidFill>
              </a:rPr>
              <a:t>tập</a:t>
            </a:r>
            <a:r>
              <a:rPr lang="en-US" sz="3200" dirty="0">
                <a:solidFill>
                  <a:prstClr val="black">
                    <a:lumMod val="50000"/>
                    <a:lumOff val="50000"/>
                  </a:prstClr>
                </a:solidFill>
              </a:rPr>
              <a:t> Rest Parameter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477225" y="1019442"/>
            <a:ext cx="10448648" cy="1143070"/>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rPr>
              <a:t>Viết</a:t>
            </a:r>
            <a:r>
              <a:rPr lang="en-US" sz="2400" dirty="0">
                <a:solidFill>
                  <a:prstClr val="black">
                    <a:lumMod val="50000"/>
                    <a:lumOff val="50000"/>
                  </a:prstClr>
                </a:solidFill>
              </a:rPr>
              <a:t> </a:t>
            </a:r>
            <a:r>
              <a:rPr lang="en-US" sz="2400" dirty="0" err="1">
                <a:solidFill>
                  <a:prstClr val="black">
                    <a:lumMod val="50000"/>
                    <a:lumOff val="50000"/>
                  </a:prstClr>
                </a:solidFill>
              </a:rPr>
              <a:t>ch</a:t>
            </a:r>
            <a:r>
              <a:rPr lang="vi-VN" sz="2400" dirty="0">
                <a:solidFill>
                  <a:prstClr val="black">
                    <a:lumMod val="50000"/>
                    <a:lumOff val="50000"/>
                  </a:prstClr>
                </a:solidFill>
              </a:rPr>
              <a:t>ư</a:t>
            </a:r>
            <a:r>
              <a:rPr lang="en-US" sz="2400" dirty="0" err="1">
                <a:solidFill>
                  <a:prstClr val="black">
                    <a:lumMod val="50000"/>
                    <a:lumOff val="50000"/>
                  </a:prstClr>
                </a:solidFill>
              </a:rPr>
              <a:t>ơng</a:t>
            </a:r>
            <a:r>
              <a:rPr lang="en-US" sz="2400" dirty="0">
                <a:solidFill>
                  <a:prstClr val="black">
                    <a:lumMod val="50000"/>
                    <a:lumOff val="50000"/>
                  </a:prstClr>
                </a:solidFill>
              </a:rPr>
              <a:t> </a:t>
            </a:r>
            <a:r>
              <a:rPr lang="en-US" sz="2400" dirty="0" err="1">
                <a:solidFill>
                  <a:prstClr val="black">
                    <a:lumMod val="50000"/>
                    <a:lumOff val="50000"/>
                  </a:prstClr>
                </a:solidFill>
              </a:rPr>
              <a:t>trình</a:t>
            </a:r>
            <a:r>
              <a:rPr lang="en-US" sz="2400" dirty="0">
                <a:solidFill>
                  <a:prstClr val="black">
                    <a:lumMod val="50000"/>
                    <a:lumOff val="50000"/>
                  </a:prstClr>
                </a:solidFill>
              </a:rPr>
              <a:t> </a:t>
            </a:r>
            <a:r>
              <a:rPr lang="en-US" sz="2400" dirty="0" err="1">
                <a:solidFill>
                  <a:prstClr val="black">
                    <a:lumMod val="50000"/>
                    <a:lumOff val="50000"/>
                  </a:prstClr>
                </a:solidFill>
              </a:rPr>
              <a:t>tính</a:t>
            </a:r>
            <a:r>
              <a:rPr lang="en-US" sz="2400" dirty="0">
                <a:solidFill>
                  <a:prstClr val="black">
                    <a:lumMod val="50000"/>
                    <a:lumOff val="50000"/>
                  </a:prstClr>
                </a:solidFill>
              </a:rPr>
              <a:t> </a:t>
            </a:r>
            <a:r>
              <a:rPr lang="en-US" sz="2400" dirty="0" err="1">
                <a:solidFill>
                  <a:prstClr val="black">
                    <a:lumMod val="50000"/>
                    <a:lumOff val="50000"/>
                  </a:prstClr>
                </a:solidFill>
              </a:rPr>
              <a:t>điểm</a:t>
            </a:r>
            <a:r>
              <a:rPr lang="en-US" sz="2400" dirty="0">
                <a:solidFill>
                  <a:prstClr val="black">
                    <a:lumMod val="50000"/>
                    <a:lumOff val="50000"/>
                  </a:prstClr>
                </a:solidFill>
              </a:rPr>
              <a:t> </a:t>
            </a:r>
            <a:r>
              <a:rPr lang="en-US" sz="2400" dirty="0" err="1">
                <a:solidFill>
                  <a:prstClr val="black">
                    <a:lumMod val="50000"/>
                    <a:lumOff val="50000"/>
                  </a:prstClr>
                </a:solidFill>
              </a:rPr>
              <a:t>trung</a:t>
            </a:r>
            <a:r>
              <a:rPr lang="en-US" sz="2400" dirty="0">
                <a:solidFill>
                  <a:prstClr val="black">
                    <a:lumMod val="50000"/>
                    <a:lumOff val="50000"/>
                  </a:prstClr>
                </a:solidFill>
              </a:rPr>
              <a:t> </a:t>
            </a:r>
            <a:r>
              <a:rPr lang="en-US" sz="2400" dirty="0" err="1">
                <a:solidFill>
                  <a:prstClr val="black">
                    <a:lumMod val="50000"/>
                    <a:lumOff val="50000"/>
                  </a:prstClr>
                </a:solidFill>
              </a:rPr>
              <a:t>bình</a:t>
            </a:r>
            <a:r>
              <a:rPr lang="en-US" sz="2400" dirty="0">
                <a:solidFill>
                  <a:prstClr val="black">
                    <a:lumMod val="50000"/>
                    <a:lumOff val="50000"/>
                  </a:prstClr>
                </a:solidFill>
              </a:rPr>
              <a:t> </a:t>
            </a:r>
            <a:r>
              <a:rPr lang="en-US" sz="2400" dirty="0" err="1">
                <a:solidFill>
                  <a:prstClr val="black">
                    <a:lumMod val="50000"/>
                    <a:lumOff val="50000"/>
                  </a:prstClr>
                </a:solidFill>
              </a:rPr>
              <a:t>cho</a:t>
            </a:r>
            <a:r>
              <a:rPr lang="en-US" sz="2400" dirty="0">
                <a:solidFill>
                  <a:prstClr val="black">
                    <a:lumMod val="50000"/>
                    <a:lumOff val="50000"/>
                  </a:prstClr>
                </a:solidFill>
              </a:rPr>
              <a:t> </a:t>
            </a:r>
            <a:r>
              <a:rPr lang="en-US" sz="2400" dirty="0" err="1">
                <a:solidFill>
                  <a:prstClr val="black">
                    <a:lumMod val="50000"/>
                    <a:lumOff val="50000"/>
                  </a:prstClr>
                </a:solidFill>
              </a:rPr>
              <a:t>cả</a:t>
            </a:r>
            <a:r>
              <a:rPr lang="en-US" sz="2400" dirty="0">
                <a:solidFill>
                  <a:prstClr val="black">
                    <a:lumMod val="50000"/>
                    <a:lumOff val="50000"/>
                  </a:prstClr>
                </a:solidFill>
              </a:rPr>
              <a:t> 2 </a:t>
            </a:r>
            <a:r>
              <a:rPr lang="en-US" sz="2400" dirty="0" err="1">
                <a:solidFill>
                  <a:prstClr val="black">
                    <a:lumMod val="50000"/>
                    <a:lumOff val="50000"/>
                  </a:prstClr>
                </a:solidFill>
              </a:rPr>
              <a:t>khối</a:t>
            </a:r>
            <a:r>
              <a:rPr lang="en-US" sz="2400" dirty="0">
                <a:solidFill>
                  <a:prstClr val="black">
                    <a:lumMod val="50000"/>
                    <a:lumOff val="50000"/>
                  </a:prstClr>
                </a:solidFill>
              </a:rPr>
              <a:t> </a:t>
            </a:r>
            <a:r>
              <a:rPr lang="en-US" sz="2400" dirty="0" err="1">
                <a:solidFill>
                  <a:prstClr val="black">
                    <a:lumMod val="50000"/>
                    <a:lumOff val="50000"/>
                  </a:prstClr>
                </a:solidFill>
              </a:rPr>
              <a:t>lớp</a:t>
            </a:r>
            <a:r>
              <a:rPr lang="en-US" sz="2400" dirty="0">
                <a:solidFill>
                  <a:prstClr val="black">
                    <a:lumMod val="50000"/>
                    <a:lumOff val="50000"/>
                  </a:prstClr>
                </a:solidFill>
              </a:rPr>
              <a:t> 1 </a:t>
            </a:r>
            <a:r>
              <a:rPr lang="en-US" sz="2400" dirty="0" err="1">
                <a:solidFill>
                  <a:prstClr val="black">
                    <a:lumMod val="50000"/>
                    <a:lumOff val="50000"/>
                  </a:prstClr>
                </a:solidFill>
              </a:rPr>
              <a:t>và</a:t>
            </a:r>
            <a:r>
              <a:rPr lang="en-US" sz="2400" dirty="0">
                <a:solidFill>
                  <a:prstClr val="black">
                    <a:lumMod val="50000"/>
                    <a:lumOff val="50000"/>
                  </a:prstClr>
                </a:solidFill>
              </a:rPr>
              <a:t> 2. </a:t>
            </a:r>
            <a:r>
              <a:rPr lang="en-US" sz="2400" dirty="0" err="1">
                <a:solidFill>
                  <a:prstClr val="black">
                    <a:lumMod val="50000"/>
                    <a:lumOff val="50000"/>
                  </a:prstClr>
                </a:solidFill>
              </a:rPr>
              <a:t>Cả</a:t>
            </a:r>
            <a:r>
              <a:rPr lang="en-US" sz="2400" dirty="0">
                <a:solidFill>
                  <a:prstClr val="black">
                    <a:lumMod val="50000"/>
                    <a:lumOff val="50000"/>
                  </a:prstClr>
                </a:solidFill>
              </a:rPr>
              <a:t> 2 </a:t>
            </a:r>
            <a:r>
              <a:rPr lang="en-US" sz="2400" dirty="0" err="1">
                <a:solidFill>
                  <a:prstClr val="black">
                    <a:lumMod val="50000"/>
                    <a:lumOff val="50000"/>
                  </a:prstClr>
                </a:solidFill>
              </a:rPr>
              <a:t>khối</a:t>
            </a:r>
            <a:r>
              <a:rPr lang="en-US" sz="2400" dirty="0">
                <a:solidFill>
                  <a:prstClr val="black">
                    <a:lumMod val="50000"/>
                    <a:lumOff val="50000"/>
                  </a:prstClr>
                </a:solidFill>
              </a:rPr>
              <a:t> </a:t>
            </a:r>
            <a:r>
              <a:rPr lang="en-US" sz="2400" dirty="0" err="1">
                <a:solidFill>
                  <a:prstClr val="black">
                    <a:lumMod val="50000"/>
                    <a:lumOff val="50000"/>
                  </a:prstClr>
                </a:solidFill>
              </a:rPr>
              <a:t>lớp</a:t>
            </a:r>
            <a:r>
              <a:rPr lang="en-US" sz="2400" dirty="0">
                <a:solidFill>
                  <a:prstClr val="black">
                    <a:lumMod val="50000"/>
                    <a:lumOff val="50000"/>
                  </a:prstClr>
                </a:solidFill>
              </a:rPr>
              <a:t> </a:t>
            </a:r>
            <a:r>
              <a:rPr lang="en-US" sz="2400" dirty="0" err="1">
                <a:solidFill>
                  <a:prstClr val="black">
                    <a:lumMod val="50000"/>
                    <a:lumOff val="50000"/>
                  </a:prstClr>
                </a:solidFill>
              </a:rPr>
              <a:t>dùng</a:t>
            </a:r>
            <a:r>
              <a:rPr lang="en-US" sz="2400" dirty="0">
                <a:solidFill>
                  <a:prstClr val="black">
                    <a:lumMod val="50000"/>
                    <a:lumOff val="50000"/>
                  </a:prstClr>
                </a:solidFill>
              </a:rPr>
              <a:t> </a:t>
            </a:r>
            <a:r>
              <a:rPr lang="en-US" sz="2400" dirty="0" err="1">
                <a:solidFill>
                  <a:prstClr val="black">
                    <a:lumMod val="50000"/>
                    <a:lumOff val="50000"/>
                  </a:prstClr>
                </a:solidFill>
              </a:rPr>
              <a:t>chung</a:t>
            </a:r>
            <a:r>
              <a:rPr lang="en-US" sz="2400" dirty="0">
                <a:solidFill>
                  <a:prstClr val="black">
                    <a:lumMod val="50000"/>
                    <a:lumOff val="50000"/>
                  </a:prstClr>
                </a:solidFill>
              </a:rPr>
              <a:t> 1 </a:t>
            </a:r>
            <a:r>
              <a:rPr lang="en-US" sz="2400" dirty="0" err="1">
                <a:solidFill>
                  <a:prstClr val="black">
                    <a:lumMod val="50000"/>
                    <a:lumOff val="50000"/>
                  </a:prstClr>
                </a:solidFill>
              </a:rPr>
              <a:t>hàm</a:t>
            </a:r>
            <a:r>
              <a:rPr lang="en-US" sz="2400" dirty="0">
                <a:solidFill>
                  <a:prstClr val="black">
                    <a:lumMod val="50000"/>
                    <a:lumOff val="50000"/>
                  </a:prstClr>
                </a:solidFill>
              </a:rPr>
              <a:t> </a:t>
            </a:r>
            <a:r>
              <a:rPr lang="en-US" sz="2400" dirty="0" err="1">
                <a:solidFill>
                  <a:prstClr val="black">
                    <a:lumMod val="50000"/>
                    <a:lumOff val="50000"/>
                  </a:prstClr>
                </a:solidFill>
              </a:rPr>
              <a:t>tính</a:t>
            </a:r>
            <a:r>
              <a:rPr lang="en-US" sz="2400" dirty="0">
                <a:solidFill>
                  <a:prstClr val="black">
                    <a:lumMod val="50000"/>
                    <a:lumOff val="50000"/>
                  </a:prstClr>
                </a:solidFill>
              </a:rPr>
              <a:t> </a:t>
            </a:r>
            <a:r>
              <a:rPr lang="en-US" sz="2400" dirty="0" err="1">
                <a:solidFill>
                  <a:prstClr val="black">
                    <a:lumMod val="50000"/>
                    <a:lumOff val="50000"/>
                  </a:prstClr>
                </a:solidFill>
              </a:rPr>
              <a:t>điểm</a:t>
            </a:r>
            <a:r>
              <a:rPr lang="en-US" sz="2400" dirty="0">
                <a:solidFill>
                  <a:prstClr val="black">
                    <a:lumMod val="50000"/>
                    <a:lumOff val="50000"/>
                  </a:prstClr>
                </a:solidFill>
              </a:rPr>
              <a:t> </a:t>
            </a:r>
            <a:r>
              <a:rPr lang="en-US" sz="2400" dirty="0" err="1">
                <a:solidFill>
                  <a:prstClr val="black">
                    <a:lumMod val="50000"/>
                    <a:lumOff val="50000"/>
                  </a:prstClr>
                </a:solidFill>
              </a:rPr>
              <a:t>trung</a:t>
            </a:r>
            <a:r>
              <a:rPr lang="en-US" sz="2400" dirty="0">
                <a:solidFill>
                  <a:prstClr val="black">
                    <a:lumMod val="50000"/>
                    <a:lumOff val="50000"/>
                  </a:prstClr>
                </a:solidFill>
              </a:rPr>
              <a:t>  </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F963ECCD-49E8-414B-B5BA-72ED1F61B59F}"/>
              </a:ext>
            </a:extLst>
          </p:cNvPr>
          <p:cNvPicPr>
            <a:picLocks noChangeAspect="1"/>
          </p:cNvPicPr>
          <p:nvPr/>
        </p:nvPicPr>
        <p:blipFill>
          <a:blip r:embed="rId4"/>
          <a:stretch>
            <a:fillRect/>
          </a:stretch>
        </p:blipFill>
        <p:spPr>
          <a:xfrm>
            <a:off x="3389539" y="2736921"/>
            <a:ext cx="5412921" cy="3591040"/>
          </a:xfrm>
          <a:prstGeom prst="rect">
            <a:avLst/>
          </a:prstGeom>
        </p:spPr>
      </p:pic>
    </p:spTree>
    <p:extLst>
      <p:ext uri="{BB962C8B-B14F-4D97-AF65-F5344CB8AC3E}">
        <p14:creationId xmlns:p14="http://schemas.microsoft.com/office/powerpoint/2010/main" val="7208619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Spread Operator</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06</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2607792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Spread Operator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935332" y="1435152"/>
            <a:ext cx="9867892"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Spread operator có cú pháp giống Rest Parameter</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Khác với rest nó nhận vào mảng và trả ra từng phần tử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Dùng để thêm phần tử vào mảng hoặc thêm thuộc tính vào object</a:t>
            </a:r>
          </a:p>
        </p:txBody>
      </p:sp>
      <p:pic>
        <p:nvPicPr>
          <p:cNvPr id="5" name="Picture 4">
            <a:extLst>
              <a:ext uri="{FF2B5EF4-FFF2-40B4-BE49-F238E27FC236}">
                <a16:creationId xmlns:a16="http://schemas.microsoft.com/office/drawing/2014/main" id="{8EE23397-F0FE-424C-B9FF-BB113FB1373B}"/>
              </a:ext>
            </a:extLst>
          </p:cNvPr>
          <p:cNvPicPr>
            <a:picLocks noChangeAspect="1"/>
          </p:cNvPicPr>
          <p:nvPr/>
        </p:nvPicPr>
        <p:blipFill>
          <a:blip r:embed="rId3"/>
          <a:stretch>
            <a:fillRect/>
          </a:stretch>
        </p:blipFill>
        <p:spPr>
          <a:xfrm>
            <a:off x="1046566" y="3457000"/>
            <a:ext cx="4002082" cy="2605833"/>
          </a:xfrm>
          <a:prstGeom prst="rect">
            <a:avLst/>
          </a:prstGeom>
        </p:spPr>
      </p:pic>
      <p:pic>
        <p:nvPicPr>
          <p:cNvPr id="7" name="Picture 6">
            <a:extLst>
              <a:ext uri="{FF2B5EF4-FFF2-40B4-BE49-F238E27FC236}">
                <a16:creationId xmlns:a16="http://schemas.microsoft.com/office/drawing/2014/main" id="{5F8A9815-0B17-4E20-8677-22D87BD627E6}"/>
              </a:ext>
            </a:extLst>
          </p:cNvPr>
          <p:cNvPicPr>
            <a:picLocks noChangeAspect="1"/>
          </p:cNvPicPr>
          <p:nvPr/>
        </p:nvPicPr>
        <p:blipFill>
          <a:blip r:embed="rId4"/>
          <a:stretch>
            <a:fillRect/>
          </a:stretch>
        </p:blipFill>
        <p:spPr>
          <a:xfrm>
            <a:off x="6490496" y="3613212"/>
            <a:ext cx="5370671" cy="2067743"/>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572314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782422" y="1947437"/>
            <a:ext cx="10347286" cy="33590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rPr>
              <a:t>Thay</a:t>
            </a:r>
            <a:r>
              <a:rPr lang="en-US" sz="2400" dirty="0">
                <a:solidFill>
                  <a:prstClr val="black">
                    <a:lumMod val="50000"/>
                    <a:lumOff val="50000"/>
                  </a:prstClr>
                </a:solidFill>
              </a:rPr>
              <a:t> </a:t>
            </a:r>
            <a:r>
              <a:rPr lang="en-US" sz="2400" dirty="0" err="1">
                <a:solidFill>
                  <a:prstClr val="black">
                    <a:lumMod val="50000"/>
                    <a:lumOff val="50000"/>
                  </a:prstClr>
                </a:solidFill>
              </a:rPr>
              <a:t>thế</a:t>
            </a:r>
            <a:r>
              <a:rPr lang="en-US" sz="2400" dirty="0">
                <a:solidFill>
                  <a:prstClr val="black">
                    <a:lumMod val="50000"/>
                    <a:lumOff val="50000"/>
                  </a:prstClr>
                </a:solidFill>
              </a:rPr>
              <a:t> function split </a:t>
            </a:r>
            <a:r>
              <a:rPr lang="en-US" sz="2400" dirty="0" err="1">
                <a:solidFill>
                  <a:prstClr val="black">
                    <a:lumMod val="50000"/>
                    <a:lumOff val="50000"/>
                  </a:prstClr>
                </a:solidFill>
              </a:rPr>
              <a:t>chuyển</a:t>
            </a:r>
            <a:r>
              <a:rPr lang="en-US" sz="2400" dirty="0">
                <a:solidFill>
                  <a:prstClr val="black">
                    <a:lumMod val="50000"/>
                    <a:lumOff val="50000"/>
                  </a:prstClr>
                </a:solidFill>
              </a:rPr>
              <a:t> 1 </a:t>
            </a:r>
            <a:r>
              <a:rPr lang="en-US" sz="2400" dirty="0" err="1">
                <a:solidFill>
                  <a:prstClr val="black">
                    <a:lumMod val="50000"/>
                    <a:lumOff val="50000"/>
                  </a:prstClr>
                </a:solidFill>
              </a:rPr>
              <a:t>chuỗi</a:t>
            </a:r>
            <a:r>
              <a:rPr lang="en-US" sz="2400" dirty="0">
                <a:solidFill>
                  <a:prstClr val="black">
                    <a:lumMod val="50000"/>
                    <a:lumOff val="50000"/>
                  </a:prstClr>
                </a:solidFill>
              </a:rPr>
              <a:t> string </a:t>
            </a:r>
            <a:r>
              <a:rPr lang="en-US" sz="2400" dirty="0" err="1">
                <a:solidFill>
                  <a:prstClr val="black">
                    <a:lumMod val="50000"/>
                    <a:lumOff val="50000"/>
                  </a:prstClr>
                </a:solidFill>
              </a:rPr>
              <a:t>thành</a:t>
            </a:r>
            <a:r>
              <a:rPr lang="en-US" sz="2400" dirty="0">
                <a:solidFill>
                  <a:prstClr val="black">
                    <a:lumMod val="50000"/>
                    <a:lumOff val="50000"/>
                  </a:prstClr>
                </a:solidFill>
              </a:rPr>
              <a:t> 1 Array.</a:t>
            </a: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p:txBody>
      </p:sp>
      <p:pic>
        <p:nvPicPr>
          <p:cNvPr id="4" name="Picture 3">
            <a:extLst>
              <a:ext uri="{FF2B5EF4-FFF2-40B4-BE49-F238E27FC236}">
                <a16:creationId xmlns:a16="http://schemas.microsoft.com/office/drawing/2014/main" id="{846347E3-2FED-488C-871A-0C1FAE909B37}"/>
              </a:ext>
            </a:extLst>
          </p:cNvPr>
          <p:cNvPicPr>
            <a:picLocks noChangeAspect="1"/>
          </p:cNvPicPr>
          <p:nvPr/>
        </p:nvPicPr>
        <p:blipFill>
          <a:blip r:embed="rId3"/>
          <a:stretch>
            <a:fillRect/>
          </a:stretch>
        </p:blipFill>
        <p:spPr>
          <a:xfrm>
            <a:off x="4013143" y="3429000"/>
            <a:ext cx="4333875" cy="1647825"/>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953799"/>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Spread Operator</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39095705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195387" y="1660237"/>
            <a:ext cx="10308772" cy="33590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rPr>
              <a:t>Xây</a:t>
            </a:r>
            <a:r>
              <a:rPr lang="en-US" sz="2400" dirty="0">
                <a:solidFill>
                  <a:prstClr val="black">
                    <a:lumMod val="50000"/>
                    <a:lumOff val="50000"/>
                  </a:prstClr>
                </a:solidFill>
              </a:rPr>
              <a:t> </a:t>
            </a:r>
            <a:r>
              <a:rPr lang="en-US" sz="2400" dirty="0" err="1">
                <a:solidFill>
                  <a:prstClr val="black">
                    <a:lumMod val="50000"/>
                    <a:lumOff val="50000"/>
                  </a:prstClr>
                </a:solidFill>
              </a:rPr>
              <a:t>dựng</a:t>
            </a:r>
            <a:r>
              <a:rPr lang="en-US" sz="2400" dirty="0">
                <a:solidFill>
                  <a:prstClr val="black">
                    <a:lumMod val="50000"/>
                    <a:lumOff val="50000"/>
                  </a:prstClr>
                </a:solidFill>
              </a:rPr>
              <a:t> </a:t>
            </a:r>
            <a:r>
              <a:rPr lang="en-US" sz="2400" dirty="0" err="1">
                <a:solidFill>
                  <a:prstClr val="black">
                    <a:lumMod val="50000"/>
                    <a:lumOff val="50000"/>
                  </a:prstClr>
                </a:solidFill>
              </a:rPr>
              <a:t>hiệu</a:t>
            </a:r>
            <a:r>
              <a:rPr lang="en-US" sz="2400" dirty="0">
                <a:solidFill>
                  <a:prstClr val="black">
                    <a:lumMod val="50000"/>
                    <a:lumOff val="50000"/>
                  </a:prstClr>
                </a:solidFill>
              </a:rPr>
              <a:t> </a:t>
            </a:r>
            <a:r>
              <a:rPr lang="en-US" sz="2400" dirty="0" err="1">
                <a:solidFill>
                  <a:prstClr val="black">
                    <a:lumMod val="50000"/>
                    <a:lumOff val="50000"/>
                  </a:prstClr>
                </a:solidFill>
              </a:rPr>
              <a:t>ứng</a:t>
            </a:r>
            <a:r>
              <a:rPr lang="en-US" sz="2400" dirty="0">
                <a:solidFill>
                  <a:prstClr val="black">
                    <a:lumMod val="50000"/>
                    <a:lumOff val="50000"/>
                  </a:prstClr>
                </a:solidFill>
              </a:rPr>
              <a:t> jump hover. </a:t>
            </a:r>
            <a:r>
              <a:rPr lang="en-US" sz="2400" dirty="0" err="1">
                <a:solidFill>
                  <a:prstClr val="black">
                    <a:lumMod val="50000"/>
                    <a:lumOff val="50000"/>
                  </a:prstClr>
                </a:solidFill>
              </a:rPr>
              <a:t>Khi</a:t>
            </a:r>
            <a:r>
              <a:rPr lang="en-US" sz="2400" dirty="0">
                <a:solidFill>
                  <a:prstClr val="black">
                    <a:lumMod val="50000"/>
                    <a:lumOff val="50000"/>
                  </a:prstClr>
                </a:solidFill>
              </a:rPr>
              <a:t> hover </a:t>
            </a:r>
            <a:r>
              <a:rPr lang="en-US" sz="2400" dirty="0" err="1">
                <a:solidFill>
                  <a:prstClr val="black">
                    <a:lumMod val="50000"/>
                    <a:lumOff val="50000"/>
                  </a:prstClr>
                </a:solidFill>
              </a:rPr>
              <a:t>vào</a:t>
            </a:r>
            <a:r>
              <a:rPr lang="en-US" sz="2400" dirty="0">
                <a:solidFill>
                  <a:prstClr val="black">
                    <a:lumMod val="50000"/>
                    <a:lumOff val="50000"/>
                  </a:prstClr>
                </a:solidFill>
              </a:rPr>
              <a:t> </a:t>
            </a:r>
            <a:r>
              <a:rPr lang="en-US" sz="2400" dirty="0" err="1">
                <a:solidFill>
                  <a:prstClr val="black">
                    <a:lumMod val="50000"/>
                    <a:lumOff val="50000"/>
                  </a:prstClr>
                </a:solidFill>
              </a:rPr>
              <a:t>từng</a:t>
            </a:r>
            <a:r>
              <a:rPr lang="en-US" sz="2400" dirty="0">
                <a:solidFill>
                  <a:prstClr val="black">
                    <a:lumMod val="50000"/>
                    <a:lumOff val="50000"/>
                  </a:prstClr>
                </a:solidFill>
              </a:rPr>
              <a:t> </a:t>
            </a:r>
            <a:r>
              <a:rPr lang="en-US" sz="2400" dirty="0" err="1">
                <a:solidFill>
                  <a:prstClr val="black">
                    <a:lumMod val="50000"/>
                    <a:lumOff val="50000"/>
                  </a:prstClr>
                </a:solidFill>
              </a:rPr>
              <a:t>chữ</a:t>
            </a:r>
            <a:r>
              <a:rPr lang="en-US" sz="2400" dirty="0">
                <a:solidFill>
                  <a:prstClr val="black">
                    <a:lumMod val="50000"/>
                    <a:lumOff val="50000"/>
                  </a:prstClr>
                </a:solidFill>
              </a:rPr>
              <a:t>, </a:t>
            </a:r>
            <a:r>
              <a:rPr lang="en-US" sz="2400" dirty="0" err="1">
                <a:solidFill>
                  <a:prstClr val="black">
                    <a:lumMod val="50000"/>
                    <a:lumOff val="50000"/>
                  </a:prstClr>
                </a:solidFill>
              </a:rPr>
              <a:t>chữ</a:t>
            </a:r>
            <a:r>
              <a:rPr lang="en-US" sz="2400" dirty="0">
                <a:solidFill>
                  <a:prstClr val="black">
                    <a:lumMod val="50000"/>
                    <a:lumOff val="50000"/>
                  </a:prstClr>
                </a:solidFill>
              </a:rPr>
              <a:t> </a:t>
            </a:r>
            <a:r>
              <a:rPr lang="en-US" sz="2400" dirty="0" err="1">
                <a:solidFill>
                  <a:prstClr val="black">
                    <a:lumMod val="50000"/>
                    <a:lumOff val="50000"/>
                  </a:prstClr>
                </a:solidFill>
              </a:rPr>
              <a:t>sẽ</a:t>
            </a:r>
            <a:r>
              <a:rPr lang="en-US" sz="2400" dirty="0">
                <a:solidFill>
                  <a:prstClr val="black">
                    <a:lumMod val="50000"/>
                    <a:lumOff val="50000"/>
                  </a:prstClr>
                </a:solidFill>
              </a:rPr>
              <a:t> đ</a:t>
            </a:r>
            <a:r>
              <a:rPr lang="vi-VN" sz="2400" dirty="0">
                <a:solidFill>
                  <a:prstClr val="black">
                    <a:lumMod val="50000"/>
                    <a:lumOff val="50000"/>
                  </a:prstClr>
                </a:solidFill>
              </a:rPr>
              <a:t>ư</a:t>
            </a:r>
            <a:r>
              <a:rPr lang="en-US" sz="2400" dirty="0" err="1">
                <a:solidFill>
                  <a:prstClr val="black">
                    <a:lumMod val="50000"/>
                    <a:lumOff val="50000"/>
                  </a:prstClr>
                </a:solidFill>
              </a:rPr>
              <a:t>ợc</a:t>
            </a:r>
            <a:r>
              <a:rPr lang="en-US" sz="2400" dirty="0">
                <a:solidFill>
                  <a:prstClr val="black">
                    <a:lumMod val="50000"/>
                    <a:lumOff val="50000"/>
                  </a:prstClr>
                </a:solidFill>
              </a:rPr>
              <a:t> </a:t>
            </a:r>
            <a:r>
              <a:rPr lang="en-US" sz="2400" dirty="0" err="1">
                <a:solidFill>
                  <a:prstClr val="black">
                    <a:lumMod val="50000"/>
                    <a:lumOff val="50000"/>
                  </a:prstClr>
                </a:solidFill>
              </a:rPr>
              <a:t>phóng</a:t>
            </a:r>
            <a:r>
              <a:rPr lang="en-US" sz="2400" dirty="0">
                <a:solidFill>
                  <a:prstClr val="black">
                    <a:lumMod val="50000"/>
                    <a:lumOff val="50000"/>
                  </a:prstClr>
                </a:solidFill>
              </a:rPr>
              <a:t> to. </a:t>
            </a: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751794"/>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Bài</a:t>
            </a:r>
            <a:r>
              <a:rPr lang="en-US" sz="3200" dirty="0">
                <a:solidFill>
                  <a:prstClr val="black">
                    <a:lumMod val="50000"/>
                    <a:lumOff val="50000"/>
                  </a:prstClr>
                </a:solidFill>
              </a:rPr>
              <a:t> </a:t>
            </a:r>
            <a:r>
              <a:rPr lang="en-US" sz="3200" dirty="0" err="1">
                <a:solidFill>
                  <a:prstClr val="black">
                    <a:lumMod val="50000"/>
                    <a:lumOff val="50000"/>
                  </a:prstClr>
                </a:solidFill>
              </a:rPr>
              <a:t>tập</a:t>
            </a:r>
            <a:r>
              <a:rPr lang="en-US" sz="3200" dirty="0">
                <a:solidFill>
                  <a:prstClr val="black">
                    <a:lumMod val="50000"/>
                    <a:lumOff val="50000"/>
                  </a:prstClr>
                </a:solidFill>
              </a:rPr>
              <a:t> Spread Operator</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92E829DF-0E5B-4E90-906A-6D44A96FAC57}"/>
              </a:ext>
            </a:extLst>
          </p:cNvPr>
          <p:cNvPicPr>
            <a:picLocks noChangeAspect="1"/>
          </p:cNvPicPr>
          <p:nvPr/>
        </p:nvPicPr>
        <p:blipFill>
          <a:blip r:embed="rId4"/>
          <a:stretch>
            <a:fillRect/>
          </a:stretch>
        </p:blipFill>
        <p:spPr>
          <a:xfrm>
            <a:off x="6696404" y="3231880"/>
            <a:ext cx="4876798" cy="1975261"/>
          </a:xfrm>
          <a:prstGeom prst="rect">
            <a:avLst/>
          </a:prstGeom>
        </p:spPr>
      </p:pic>
      <p:pic>
        <p:nvPicPr>
          <p:cNvPr id="6" name="Picture 5">
            <a:extLst>
              <a:ext uri="{FF2B5EF4-FFF2-40B4-BE49-F238E27FC236}">
                <a16:creationId xmlns:a16="http://schemas.microsoft.com/office/drawing/2014/main" id="{D9B4B694-1B85-417E-B027-5CCCED3DB7D8}"/>
              </a:ext>
            </a:extLst>
          </p:cNvPr>
          <p:cNvPicPr>
            <a:picLocks noChangeAspect="1"/>
          </p:cNvPicPr>
          <p:nvPr/>
        </p:nvPicPr>
        <p:blipFill>
          <a:blip r:embed="rId5"/>
          <a:stretch>
            <a:fillRect/>
          </a:stretch>
        </p:blipFill>
        <p:spPr>
          <a:xfrm>
            <a:off x="545563" y="3217845"/>
            <a:ext cx="4840491" cy="1801453"/>
          </a:xfrm>
          <a:prstGeom prst="rect">
            <a:avLst/>
          </a:prstGeom>
        </p:spPr>
      </p:pic>
      <p:sp>
        <p:nvSpPr>
          <p:cNvPr id="7" name="Arrow: Right 6">
            <a:extLst>
              <a:ext uri="{FF2B5EF4-FFF2-40B4-BE49-F238E27FC236}">
                <a16:creationId xmlns:a16="http://schemas.microsoft.com/office/drawing/2014/main" id="{74CCABEB-1A40-4753-9C8D-E6441F110D19}"/>
              </a:ext>
            </a:extLst>
          </p:cNvPr>
          <p:cNvSpPr/>
          <p:nvPr/>
        </p:nvSpPr>
        <p:spPr>
          <a:xfrm>
            <a:off x="5736771" y="3905206"/>
            <a:ext cx="642258" cy="511245"/>
          </a:xfrm>
          <a:prstGeom prst="rightArrow">
            <a:avLst/>
          </a:prstGeom>
          <a:solidFill>
            <a:schemeClr val="accent2"/>
          </a:solid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0596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err="1">
                <a:solidFill>
                  <a:srgbClr val="FFC44D"/>
                </a:solidFill>
                <a:latin typeface="Montserrat Semibold"/>
              </a:rPr>
              <a:t>Destructuring</a:t>
            </a:r>
            <a:endParaRPr lang="en-US"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07</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3">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3635213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984545"/>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Destructuring</a:t>
            </a:r>
            <a:endParaRPr lang="en-US" sz="3200" dirty="0">
              <a:solidFill>
                <a:prstClr val="black">
                  <a:lumMod val="50000"/>
                  <a:lumOff val="50000"/>
                </a:prstClr>
              </a:solidFill>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5654566" y="2026468"/>
            <a:ext cx="6181515"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Là một kỹ thuật dùng để lấy một hay nhiều giá trị của phần tử của mảng hoặc thuộc tính của object, sau đó gán các giá trị này cho các biến khai báo trước.</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Cú pháp ngắn gọn hơn, tránh lặp lại code.</a:t>
            </a:r>
          </a:p>
        </p:txBody>
      </p:sp>
    </p:spTree>
    <p:extLst>
      <p:ext uri="{BB962C8B-B14F-4D97-AF65-F5344CB8AC3E}">
        <p14:creationId xmlns:p14="http://schemas.microsoft.com/office/powerpoint/2010/main" val="3877588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3913059"/>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rPr>
              <a:t>Object Destructuring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Dùng để lấy ra các thuộc tính của object và gán giá trị của từng thuộc tính cho các biến với tên cho trước.</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Các biến được khai báo tương ứng với property của object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Ta dùng dấu </a:t>
            </a:r>
            <a:r>
              <a:rPr lang="vi-VN" sz="2400" dirty="0">
                <a:solidFill>
                  <a:prstClr val="black">
                    <a:lumMod val="50000"/>
                    <a:lumOff val="50000"/>
                  </a:prstClr>
                </a:solidFill>
                <a:highlight>
                  <a:srgbClr val="FFFF00"/>
                </a:highlight>
              </a:rPr>
              <a:t>: </a:t>
            </a:r>
            <a:r>
              <a:rPr lang="vi-VN" sz="2400" dirty="0">
                <a:solidFill>
                  <a:prstClr val="black">
                    <a:lumMod val="50000"/>
                    <a:lumOff val="50000"/>
                  </a:prstClr>
                </a:solidFill>
              </a:rPr>
              <a:t>để gán tên khác cho biến khi không muốn dùng tên trùng với property của object</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Destructuring</a:t>
            </a:r>
            <a:endParaRPr lang="en-US" sz="3200" dirty="0">
              <a:solidFill>
                <a:prstClr val="black">
                  <a:lumMod val="50000"/>
                  <a:lumOff val="50000"/>
                </a:prstClr>
              </a:solidFill>
            </a:endParaRPr>
          </a:p>
        </p:txBody>
      </p:sp>
    </p:spTree>
    <p:extLst>
      <p:ext uri="{BB962C8B-B14F-4D97-AF65-F5344CB8AC3E}">
        <p14:creationId xmlns:p14="http://schemas.microsoft.com/office/powerpoint/2010/main" val="3638723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4011400" cy="1107996"/>
          </a:xfrm>
          <a:prstGeom prst="rect">
            <a:avLst/>
          </a:prstGeom>
          <a:noFill/>
        </p:spPr>
        <p:txBody>
          <a:bodyPr wrap="square" lIns="0" tIns="0" rIns="0" bIns="0" rtlCol="0">
            <a:spAutoFit/>
          </a:bodyPr>
          <a:lstStyle/>
          <a:p>
            <a:pPr lvl="0"/>
            <a:r>
              <a:rPr lang="en-US" sz="3600" spc="-150" dirty="0">
                <a:solidFill>
                  <a:srgbClr val="FFC44D"/>
                </a:solidFill>
                <a:latin typeface="Montserrat Semibold"/>
              </a:rPr>
              <a:t>Generic Convention</a:t>
            </a:r>
          </a:p>
          <a:p>
            <a:pPr lvl="0"/>
            <a:r>
              <a:rPr lang="en-US" sz="3600" spc="-150" dirty="0">
                <a:solidFill>
                  <a:srgbClr val="FFC44D"/>
                </a:solidFill>
                <a:latin typeface="Montserrat Semibold"/>
              </a:rPr>
              <a:t>(</a:t>
            </a:r>
            <a:r>
              <a:rPr lang="en-US" sz="3600" spc="-150" dirty="0" err="1">
                <a:solidFill>
                  <a:srgbClr val="FFC44D"/>
                </a:solidFill>
                <a:latin typeface="Montserrat Semibold"/>
              </a:rPr>
              <a:t>Quy</a:t>
            </a:r>
            <a:r>
              <a:rPr lang="en-US" sz="3600" spc="-150" dirty="0">
                <a:solidFill>
                  <a:srgbClr val="FFC44D"/>
                </a:solidFill>
                <a:latin typeface="Montserrat Semibold"/>
              </a:rPr>
              <a:t> </a:t>
            </a:r>
            <a:r>
              <a:rPr lang="en-US" sz="3600" spc="-150" dirty="0" err="1">
                <a:solidFill>
                  <a:srgbClr val="FFC44D"/>
                </a:solidFill>
                <a:latin typeface="Montserrat Semibold"/>
              </a:rPr>
              <a:t>ước</a:t>
            </a:r>
            <a:r>
              <a:rPr lang="en-US" sz="3600" spc="-150" dirty="0">
                <a:solidFill>
                  <a:srgbClr val="FFC44D"/>
                </a:solidFill>
                <a:latin typeface="Montserrat Semibold"/>
              </a:rPr>
              <a:t> </a:t>
            </a:r>
            <a:r>
              <a:rPr lang="en-US" sz="3600" spc="-150" dirty="0" err="1">
                <a:solidFill>
                  <a:srgbClr val="FFC44D"/>
                </a:solidFill>
                <a:latin typeface="Montserrat Semibold"/>
              </a:rPr>
              <a:t>chung</a:t>
            </a:r>
            <a:r>
              <a:rPr lang="en-US" sz="3600" spc="-150" dirty="0">
                <a:solidFill>
                  <a:srgbClr val="FFC44D"/>
                </a:solidFill>
                <a:latin typeface="Montserrat Semibold"/>
              </a:rPr>
              <a:t>)</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02</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373999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Destructuring</a:t>
            </a:r>
            <a:endParaRPr lang="en-US" sz="3200" dirty="0">
              <a:solidFill>
                <a:prstClr val="black">
                  <a:lumMod val="50000"/>
                  <a:lumOff val="50000"/>
                </a:prstClr>
              </a:solidFill>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rPr>
              <a:t>Object Destructuring</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4" name="Picture 3">
            <a:extLst>
              <a:ext uri="{FF2B5EF4-FFF2-40B4-BE49-F238E27FC236}">
                <a16:creationId xmlns:a16="http://schemas.microsoft.com/office/drawing/2014/main" id="{D234BFA2-E9CF-4A3E-9018-C37E09D4974E}"/>
              </a:ext>
            </a:extLst>
          </p:cNvPr>
          <p:cNvPicPr>
            <a:picLocks noChangeAspect="1"/>
          </p:cNvPicPr>
          <p:nvPr/>
        </p:nvPicPr>
        <p:blipFill>
          <a:blip r:embed="rId3"/>
          <a:stretch>
            <a:fillRect/>
          </a:stretch>
        </p:blipFill>
        <p:spPr>
          <a:xfrm>
            <a:off x="674703" y="2651299"/>
            <a:ext cx="5267140" cy="3467418"/>
          </a:xfrm>
          <a:prstGeom prst="rect">
            <a:avLst/>
          </a:prstGeom>
        </p:spPr>
      </p:pic>
      <p:pic>
        <p:nvPicPr>
          <p:cNvPr id="6" name="Picture 5">
            <a:extLst>
              <a:ext uri="{FF2B5EF4-FFF2-40B4-BE49-F238E27FC236}">
                <a16:creationId xmlns:a16="http://schemas.microsoft.com/office/drawing/2014/main" id="{40745A54-1765-469C-AA52-BA364BB12B30}"/>
              </a:ext>
            </a:extLst>
          </p:cNvPr>
          <p:cNvPicPr>
            <a:picLocks noChangeAspect="1"/>
          </p:cNvPicPr>
          <p:nvPr/>
        </p:nvPicPr>
        <p:blipFill>
          <a:blip r:embed="rId4"/>
          <a:stretch>
            <a:fillRect/>
          </a:stretch>
        </p:blipFill>
        <p:spPr>
          <a:xfrm>
            <a:off x="6726138" y="1885596"/>
            <a:ext cx="4380244" cy="4233121"/>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910322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rPr>
              <a:t>Array Destructuring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Cách sử dụng với array tương tự như với object tuy nhiên thay vì dùng </a:t>
            </a:r>
            <a:r>
              <a:rPr lang="vi-VN" sz="2400" dirty="0">
                <a:solidFill>
                  <a:prstClr val="black">
                    <a:lumMod val="50000"/>
                    <a:lumOff val="50000"/>
                  </a:prstClr>
                </a:solidFill>
                <a:highlight>
                  <a:srgbClr val="FFFF00"/>
                </a:highlight>
              </a:rPr>
              <a:t>{} </a:t>
            </a:r>
            <a:r>
              <a:rPr lang="vi-VN" sz="2400" dirty="0">
                <a:solidFill>
                  <a:prstClr val="black">
                    <a:lumMod val="50000"/>
                    <a:lumOff val="50000"/>
                  </a:prstClr>
                </a:solidFill>
              </a:rPr>
              <a:t>thì ta dùng </a:t>
            </a:r>
            <a:r>
              <a:rPr lang="vi-VN" sz="2400" dirty="0">
                <a:solidFill>
                  <a:prstClr val="black">
                    <a:lumMod val="50000"/>
                    <a:lumOff val="50000"/>
                  </a:prstClr>
                </a:solidFill>
                <a:highlight>
                  <a:srgbClr val="FFFF00"/>
                </a:highlight>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Các biến được khai báo tương ứng với vị trí các phần tử của mảng</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rPr>
              <a:t>Destructuring</a:t>
            </a:r>
            <a:endParaRPr lang="en-US" sz="3200" dirty="0">
              <a:solidFill>
                <a:prstClr val="black">
                  <a:lumMod val="50000"/>
                  <a:lumOff val="50000"/>
                </a:prstClr>
              </a:solidFill>
            </a:endParaRPr>
          </a:p>
        </p:txBody>
      </p:sp>
      <p:pic>
        <p:nvPicPr>
          <p:cNvPr id="4" name="Picture 3">
            <a:extLst>
              <a:ext uri="{FF2B5EF4-FFF2-40B4-BE49-F238E27FC236}">
                <a16:creationId xmlns:a16="http://schemas.microsoft.com/office/drawing/2014/main" id="{5CE15E08-0D9E-4F33-A2F1-6C442D0C0BA8}"/>
              </a:ext>
            </a:extLst>
          </p:cNvPr>
          <p:cNvPicPr>
            <a:picLocks noChangeAspect="1"/>
          </p:cNvPicPr>
          <p:nvPr/>
        </p:nvPicPr>
        <p:blipFill>
          <a:blip r:embed="rId4"/>
          <a:stretch>
            <a:fillRect/>
          </a:stretch>
        </p:blipFill>
        <p:spPr>
          <a:xfrm>
            <a:off x="2627929" y="4010997"/>
            <a:ext cx="7877175" cy="2000250"/>
          </a:xfrm>
          <a:prstGeom prst="rect">
            <a:avLst/>
          </a:prstGeom>
        </p:spPr>
      </p:pic>
    </p:spTree>
    <p:extLst>
      <p:ext uri="{BB962C8B-B14F-4D97-AF65-F5344CB8AC3E}">
        <p14:creationId xmlns:p14="http://schemas.microsoft.com/office/powerpoint/2010/main" val="2470838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Template String</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08</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202518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225705" y="995055"/>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Template String</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416394" y="2026468"/>
            <a:ext cx="6509479"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Template String hay còn gọi Template Literals là cú pháp khai báo String trong ES6</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Cho phép chúng ta sử dụng multiline String , biến, biểu thức, hàm bên trong string mà không phải thông qua phép cộng string.</a:t>
            </a:r>
          </a:p>
        </p:txBody>
      </p:sp>
    </p:spTree>
    <p:extLst>
      <p:ext uri="{BB962C8B-B14F-4D97-AF65-F5344CB8AC3E}">
        <p14:creationId xmlns:p14="http://schemas.microsoft.com/office/powerpoint/2010/main" val="14006394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30B6BC-757D-4DE8-9BB3-5A2C6AEB7622}"/>
              </a:ext>
            </a:extLst>
          </p:cNvPr>
          <p:cNvPicPr>
            <a:picLocks noChangeAspect="1"/>
          </p:cNvPicPr>
          <p:nvPr/>
        </p:nvPicPr>
        <p:blipFill>
          <a:blip r:embed="rId3"/>
          <a:stretch>
            <a:fillRect/>
          </a:stretch>
        </p:blipFill>
        <p:spPr>
          <a:xfrm>
            <a:off x="6525110" y="1739141"/>
            <a:ext cx="5009270" cy="3902383"/>
          </a:xfrm>
          <a:prstGeom prst="rect">
            <a:avLst/>
          </a:prstGeom>
        </p:spPr>
      </p:pic>
      <p:sp>
        <p:nvSpPr>
          <p:cNvPr id="16" name="TextBox 15">
            <a:extLst>
              <a:ext uri="{FF2B5EF4-FFF2-40B4-BE49-F238E27FC236}">
                <a16:creationId xmlns:a16="http://schemas.microsoft.com/office/drawing/2014/main" id="{66501EAC-FF03-422C-9425-76A90D81D68B}"/>
              </a:ext>
            </a:extLst>
          </p:cNvPr>
          <p:cNvSpPr txBox="1"/>
          <p:nvPr/>
        </p:nvSpPr>
        <p:spPr>
          <a:xfrm>
            <a:off x="1230018" y="1728465"/>
            <a:ext cx="5009270" cy="3913059"/>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String sẽ nằm trong dấu </a:t>
            </a:r>
            <a:r>
              <a:rPr lang="vi-VN" sz="2400" dirty="0">
                <a:solidFill>
                  <a:prstClr val="black">
                    <a:lumMod val="50000"/>
                    <a:lumOff val="50000"/>
                  </a:prstClr>
                </a:solidFill>
                <a:highlight>
                  <a:srgbClr val="FFFF00"/>
                </a:highlight>
              </a:rPr>
              <a:t>`…`</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Để truyền biến trong string dùng </a:t>
            </a:r>
            <a:r>
              <a:rPr lang="vi-VN" sz="2400" dirty="0">
                <a:solidFill>
                  <a:prstClr val="black">
                    <a:lumMod val="50000"/>
                    <a:lumOff val="50000"/>
                  </a:prstClr>
                </a:solidFill>
                <a:highlight>
                  <a:srgbClr val="FFFF00"/>
                </a:highlight>
              </a:rPr>
              <a:t>${...}</a:t>
            </a:r>
            <a:endParaRPr lang="en-US" sz="2400" dirty="0">
              <a:solidFill>
                <a:prstClr val="black">
                  <a:lumMod val="50000"/>
                  <a:lumOff val="50000"/>
                </a:prstClr>
              </a:solidFill>
              <a:highlight>
                <a:srgbClr val="FFFF00"/>
              </a:highlight>
            </a:endParaRP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Ở ES5, cú pháp để xuống dòng một đoạn text sẽ dài và phức tạp.</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ES6 có cú pháp ngắn gọn</a:t>
            </a:r>
            <a:r>
              <a:rPr lang="en-US" sz="2400" dirty="0">
                <a:solidFill>
                  <a:prstClr val="black">
                    <a:lumMod val="50000"/>
                    <a:lumOff val="50000"/>
                  </a:prstClr>
                </a:solidFill>
              </a:rPr>
              <a:t>, </a:t>
            </a:r>
            <a:r>
              <a:rPr lang="vi-VN" sz="2400" dirty="0">
                <a:solidFill>
                  <a:prstClr val="black">
                    <a:lumMod val="50000"/>
                    <a:lumOff val="50000"/>
                  </a:prstClr>
                </a:solidFill>
              </a:rPr>
              <a:t>không cần nhiều dấu cộng và dấu nháy đơn</a:t>
            </a:r>
            <a:r>
              <a:rPr lang="vi-VN" sz="2400" dirty="0">
                <a:solidFill>
                  <a:prstClr val="black">
                    <a:lumMod val="50000"/>
                    <a:lumOff val="50000"/>
                  </a:prstClr>
                </a:solidFill>
                <a:highlight>
                  <a:srgbClr val="FFFF00"/>
                </a:highlight>
              </a:rPr>
              <a:t>	</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Template String</a:t>
            </a:r>
          </a:p>
        </p:txBody>
      </p:sp>
    </p:spTree>
    <p:extLst>
      <p:ext uri="{BB962C8B-B14F-4D97-AF65-F5344CB8AC3E}">
        <p14:creationId xmlns:p14="http://schemas.microsoft.com/office/powerpoint/2010/main" val="19234530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Object Literal</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09</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4623948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Object Literal</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326602" y="1793926"/>
            <a:ext cx="6509479" cy="2251065"/>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Object thường được tạo bằng cú pháp {}, bên trong là các property và method.</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2" name="Picture 1">
            <a:extLst>
              <a:ext uri="{FF2B5EF4-FFF2-40B4-BE49-F238E27FC236}">
                <a16:creationId xmlns:a16="http://schemas.microsoft.com/office/drawing/2014/main" id="{D67C13C4-8794-480C-A90A-B6CE10A08355}"/>
              </a:ext>
            </a:extLst>
          </p:cNvPr>
          <p:cNvPicPr>
            <a:picLocks noChangeAspect="1"/>
          </p:cNvPicPr>
          <p:nvPr/>
        </p:nvPicPr>
        <p:blipFill>
          <a:blip r:embed="rId5"/>
          <a:stretch>
            <a:fillRect/>
          </a:stretch>
        </p:blipFill>
        <p:spPr>
          <a:xfrm>
            <a:off x="5378471" y="3752730"/>
            <a:ext cx="5734050" cy="2066925"/>
          </a:xfrm>
          <a:prstGeom prst="rect">
            <a:avLst/>
          </a:prstGeom>
        </p:spPr>
      </p:pic>
    </p:spTree>
    <p:extLst>
      <p:ext uri="{BB962C8B-B14F-4D97-AF65-F5344CB8AC3E}">
        <p14:creationId xmlns:p14="http://schemas.microsoft.com/office/powerpoint/2010/main" val="2863805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Object Literal</a:t>
            </a:r>
          </a:p>
        </p:txBody>
      </p:sp>
      <p:sp>
        <p:nvSpPr>
          <p:cNvPr id="16" name="TextBox 15">
            <a:extLst>
              <a:ext uri="{FF2B5EF4-FFF2-40B4-BE49-F238E27FC236}">
                <a16:creationId xmlns:a16="http://schemas.microsoft.com/office/drawing/2014/main" id="{66501EAC-FF03-422C-9425-76A90D81D68B}"/>
              </a:ext>
            </a:extLst>
          </p:cNvPr>
          <p:cNvSpPr txBox="1"/>
          <p:nvPr/>
        </p:nvSpPr>
        <p:spPr>
          <a:xfrm>
            <a:off x="1872456" y="1110372"/>
            <a:ext cx="9412582"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Trong ES6, cú pháp tạo object được đơn giản hóa hơn.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Cho phép khai báo tắt thuộc tính của object với biến cùng tên,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Khai báo tắt phương thức bằng cách lượt bỏ function</a:t>
            </a:r>
            <a:endParaRPr lang="vi-VN" sz="2400" dirty="0">
              <a:solidFill>
                <a:prstClr val="black">
                  <a:lumMod val="50000"/>
                  <a:lumOff val="50000"/>
                </a:prstClr>
              </a:solidFill>
              <a:highlight>
                <a:srgbClr val="FFFF00"/>
              </a:highlight>
            </a:endParaRPr>
          </a:p>
        </p:txBody>
      </p:sp>
      <p:pic>
        <p:nvPicPr>
          <p:cNvPr id="2" name="Picture 1">
            <a:extLst>
              <a:ext uri="{FF2B5EF4-FFF2-40B4-BE49-F238E27FC236}">
                <a16:creationId xmlns:a16="http://schemas.microsoft.com/office/drawing/2014/main" id="{C56B5347-A320-4020-BD16-DC066254B1F5}"/>
              </a:ext>
            </a:extLst>
          </p:cNvPr>
          <p:cNvPicPr>
            <a:picLocks noChangeAspect="1"/>
          </p:cNvPicPr>
          <p:nvPr/>
        </p:nvPicPr>
        <p:blipFill>
          <a:blip r:embed="rId3"/>
          <a:stretch>
            <a:fillRect/>
          </a:stretch>
        </p:blipFill>
        <p:spPr>
          <a:xfrm>
            <a:off x="1149420" y="3651112"/>
            <a:ext cx="4381500" cy="1778517"/>
          </a:xfrm>
          <a:prstGeom prst="rect">
            <a:avLst/>
          </a:prstGeom>
        </p:spPr>
      </p:pic>
      <p:pic>
        <p:nvPicPr>
          <p:cNvPr id="11" name="Picture 10">
            <a:extLst>
              <a:ext uri="{FF2B5EF4-FFF2-40B4-BE49-F238E27FC236}">
                <a16:creationId xmlns:a16="http://schemas.microsoft.com/office/drawing/2014/main" id="{4FAB1D44-4AC7-4C23-B125-24AB21F08175}"/>
              </a:ext>
            </a:extLst>
          </p:cNvPr>
          <p:cNvPicPr>
            <a:picLocks noChangeAspect="1"/>
          </p:cNvPicPr>
          <p:nvPr/>
        </p:nvPicPr>
        <p:blipFill>
          <a:blip r:embed="rId4"/>
          <a:stretch>
            <a:fillRect/>
          </a:stretch>
        </p:blipFill>
        <p:spPr>
          <a:xfrm>
            <a:off x="6456892" y="3544730"/>
            <a:ext cx="4933950" cy="1778517"/>
          </a:xfrm>
          <a:prstGeom prst="rect">
            <a:avLst/>
          </a:prstGeom>
        </p:spPr>
      </p:pic>
      <p:sp>
        <p:nvSpPr>
          <p:cNvPr id="5" name="Rectangle 4">
            <a:extLst>
              <a:ext uri="{FF2B5EF4-FFF2-40B4-BE49-F238E27FC236}">
                <a16:creationId xmlns:a16="http://schemas.microsoft.com/office/drawing/2014/main" id="{187DB770-14F4-41BE-A8F4-930ECD357873}"/>
              </a:ext>
            </a:extLst>
          </p:cNvPr>
          <p:cNvSpPr/>
          <p:nvPr/>
        </p:nvSpPr>
        <p:spPr>
          <a:xfrm>
            <a:off x="6757304" y="4053385"/>
            <a:ext cx="1170276" cy="218157"/>
          </a:xfrm>
          <a:prstGeom prst="rect">
            <a:avLst/>
          </a:prstGeom>
          <a:no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D3515A-A2B3-46D0-95D5-69FEA3983F9D}"/>
              </a:ext>
            </a:extLst>
          </p:cNvPr>
          <p:cNvSpPr/>
          <p:nvPr/>
        </p:nvSpPr>
        <p:spPr>
          <a:xfrm>
            <a:off x="1487223" y="4053385"/>
            <a:ext cx="770466" cy="241172"/>
          </a:xfrm>
          <a:prstGeom prst="rect">
            <a:avLst/>
          </a:prstGeom>
          <a:no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136AE66-153F-4544-AD8A-17493B490A26}"/>
              </a:ext>
            </a:extLst>
          </p:cNvPr>
          <p:cNvCxnSpPr>
            <a:cxnSpLocks/>
            <a:stCxn id="5" idx="1"/>
            <a:endCxn id="14" idx="3"/>
          </p:cNvCxnSpPr>
          <p:nvPr/>
        </p:nvCxnSpPr>
        <p:spPr>
          <a:xfrm flipH="1">
            <a:off x="2257689" y="4162464"/>
            <a:ext cx="4499615" cy="11507"/>
          </a:xfrm>
          <a:prstGeom prst="straightConnector1">
            <a:avLst/>
          </a:prstGeom>
          <a:ln w="28575">
            <a:solidFill>
              <a:srgbClr val="FF884D"/>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8040892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7A8880-5DC4-4BDA-A48B-233F1302A2B8}"/>
              </a:ext>
            </a:extLst>
          </p:cNvPr>
          <p:cNvPicPr>
            <a:picLocks noChangeAspect="1"/>
          </p:cNvPicPr>
          <p:nvPr/>
        </p:nvPicPr>
        <p:blipFill>
          <a:blip r:embed="rId3"/>
          <a:stretch>
            <a:fillRect/>
          </a:stretch>
        </p:blipFill>
        <p:spPr>
          <a:xfrm>
            <a:off x="3281362" y="3587026"/>
            <a:ext cx="5629275" cy="24765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Object Literal</a:t>
            </a:r>
          </a:p>
        </p:txBody>
      </p:sp>
      <p:sp>
        <p:nvSpPr>
          <p:cNvPr id="16" name="TextBox 15">
            <a:extLst>
              <a:ext uri="{FF2B5EF4-FFF2-40B4-BE49-F238E27FC236}">
                <a16:creationId xmlns:a16="http://schemas.microsoft.com/office/drawing/2014/main" id="{66501EAC-FF03-422C-9425-76A90D81D68B}"/>
              </a:ext>
            </a:extLst>
          </p:cNvPr>
          <p:cNvSpPr txBox="1"/>
          <p:nvPr/>
        </p:nvSpPr>
        <p:spPr>
          <a:xfrm>
            <a:off x="1872456" y="1593851"/>
            <a:ext cx="9412582" cy="1143070"/>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Ngoài ra từ ES6 bạn cũng có thể khai báo </a:t>
            </a:r>
            <a:r>
              <a:rPr lang="en-US" sz="2400" dirty="0" err="1">
                <a:solidFill>
                  <a:prstClr val="black">
                    <a:lumMod val="50000"/>
                    <a:lumOff val="50000"/>
                  </a:prstClr>
                </a:solidFill>
              </a:rPr>
              <a:t>tên</a:t>
            </a:r>
            <a:r>
              <a:rPr lang="en-US" sz="2400" dirty="0">
                <a:solidFill>
                  <a:prstClr val="black">
                    <a:lumMod val="50000"/>
                    <a:lumOff val="50000"/>
                  </a:prstClr>
                </a:solidFill>
              </a:rPr>
              <a:t> </a:t>
            </a:r>
            <a:r>
              <a:rPr lang="vi-VN" sz="2400" dirty="0">
                <a:solidFill>
                  <a:prstClr val="black">
                    <a:lumMod val="50000"/>
                    <a:lumOff val="50000"/>
                  </a:prstClr>
                </a:solidFill>
              </a:rPr>
              <a:t>thuộc tính cho object một cách linh động bằng cách sử dụng cú pháp [].</a:t>
            </a:r>
          </a:p>
        </p:txBody>
      </p:sp>
      <p:sp>
        <p:nvSpPr>
          <p:cNvPr id="5" name="Rectangle 4">
            <a:extLst>
              <a:ext uri="{FF2B5EF4-FFF2-40B4-BE49-F238E27FC236}">
                <a16:creationId xmlns:a16="http://schemas.microsoft.com/office/drawing/2014/main" id="{50DA607C-711A-4827-B41D-6A1A96ABF1FF}"/>
              </a:ext>
            </a:extLst>
          </p:cNvPr>
          <p:cNvSpPr/>
          <p:nvPr/>
        </p:nvSpPr>
        <p:spPr>
          <a:xfrm>
            <a:off x="4528457" y="3655175"/>
            <a:ext cx="598714" cy="2929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97090112-025C-431C-A2C8-57BE3F920008}"/>
              </a:ext>
            </a:extLst>
          </p:cNvPr>
          <p:cNvSpPr/>
          <p:nvPr/>
        </p:nvSpPr>
        <p:spPr>
          <a:xfrm>
            <a:off x="8216907" y="4708672"/>
            <a:ext cx="408602" cy="23320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D3D32568-98DF-469B-A406-39DE4070D69A}"/>
              </a:ext>
            </a:extLst>
          </p:cNvPr>
          <p:cNvCxnSpPr>
            <a:cxnSpLocks/>
            <a:stCxn id="5" idx="3"/>
            <a:endCxn id="6" idx="0"/>
          </p:cNvCxnSpPr>
          <p:nvPr/>
        </p:nvCxnSpPr>
        <p:spPr>
          <a:xfrm>
            <a:off x="5127171" y="3801658"/>
            <a:ext cx="3294037" cy="9070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220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for of vs for in</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10</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8462889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88D3105-EE9D-4301-AAAA-33251DA6E1E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41" t="1831" r="10300" b="14170"/>
          <a:stretch/>
        </p:blipFill>
        <p:spPr>
          <a:xfrm>
            <a:off x="8658355" y="4059204"/>
            <a:ext cx="2490095" cy="2263806"/>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6573EEA4-3708-445C-B382-80439B9D6985}"/>
              </a:ext>
            </a:extLst>
          </p:cNvPr>
          <p:cNvSpPr txBox="1"/>
          <p:nvPr/>
        </p:nvSpPr>
        <p:spPr>
          <a:xfrm>
            <a:off x="2820137" y="26670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rPr>
              <a:t>Generic Convention</a:t>
            </a:r>
          </a:p>
        </p:txBody>
      </p:sp>
      <p:sp>
        <p:nvSpPr>
          <p:cNvPr id="11" name="TextBox 10">
            <a:extLst>
              <a:ext uri="{FF2B5EF4-FFF2-40B4-BE49-F238E27FC236}">
                <a16:creationId xmlns:a16="http://schemas.microsoft.com/office/drawing/2014/main" id="{44F23ACC-3CEF-405A-86C4-504D1715F294}"/>
              </a:ext>
            </a:extLst>
          </p:cNvPr>
          <p:cNvSpPr txBox="1"/>
          <p:nvPr/>
        </p:nvSpPr>
        <p:spPr>
          <a:xfrm>
            <a:off x="2288590" y="842266"/>
            <a:ext cx="7614812" cy="3913059"/>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0" i="0" dirty="0">
                <a:solidFill>
                  <a:schemeClr val="bg1">
                    <a:lumMod val="50000"/>
                  </a:schemeClr>
                </a:solidFill>
                <a:effectLst/>
                <a:latin typeface="charter"/>
              </a:rPr>
              <a:t>Theo quy </a:t>
            </a:r>
            <a:r>
              <a:rPr lang="vi-VN" sz="2400" b="0" i="0" dirty="0" err="1">
                <a:solidFill>
                  <a:schemeClr val="bg1">
                    <a:lumMod val="50000"/>
                  </a:schemeClr>
                </a:solidFill>
                <a:effectLst/>
                <a:latin typeface="charter"/>
              </a:rPr>
              <a:t>ước</a:t>
            </a:r>
            <a:r>
              <a:rPr lang="vi-VN" sz="2400" b="0" i="0" dirty="0">
                <a:solidFill>
                  <a:schemeClr val="bg1">
                    <a:lumMod val="50000"/>
                  </a:schemeClr>
                </a:solidFill>
                <a:effectLst/>
                <a:latin typeface="charter"/>
              </a:rPr>
              <a:t>, tên tham </a:t>
            </a:r>
            <a:r>
              <a:rPr lang="vi-VN" sz="2400" b="0" i="0" dirty="0" err="1">
                <a:solidFill>
                  <a:schemeClr val="bg1">
                    <a:lumMod val="50000"/>
                  </a:schemeClr>
                </a:solidFill>
                <a:effectLst/>
                <a:latin typeface="charter"/>
              </a:rPr>
              <a:t>số</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chữ</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viết</a:t>
            </a:r>
            <a:r>
              <a:rPr lang="vi-VN" sz="2400" b="0" i="0" dirty="0">
                <a:solidFill>
                  <a:schemeClr val="bg1">
                    <a:lumMod val="50000"/>
                  </a:schemeClr>
                </a:solidFill>
                <a:effectLst/>
                <a:latin typeface="charter"/>
              </a:rPr>
              <a:t> hoa, đơn. </a:t>
            </a:r>
            <a:endParaRPr lang="en-US" sz="2400" b="0" i="0" dirty="0">
              <a:solidFill>
                <a:schemeClr val="bg1">
                  <a:lumMod val="50000"/>
                </a:schemeClr>
              </a:solidFill>
              <a:effectLst/>
              <a:latin typeface="charter"/>
            </a:endParaRP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Điều</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này</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hoàn</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toàn</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trái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ngược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với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quy </a:t>
            </a:r>
            <a:r>
              <a:rPr lang="vi-VN" sz="2400" b="0" i="0" dirty="0" err="1">
                <a:solidFill>
                  <a:schemeClr val="bg1">
                    <a:lumMod val="50000"/>
                  </a:schemeClr>
                </a:solidFill>
                <a:effectLst/>
                <a:latin typeface="charter"/>
              </a:rPr>
              <a:t>ước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đặt</a:t>
            </a:r>
            <a:r>
              <a:rPr lang="vi-VN" sz="2400" b="0" i="0" dirty="0">
                <a:solidFill>
                  <a:schemeClr val="bg1">
                    <a:lumMod val="50000"/>
                  </a:schemeClr>
                </a:solidFill>
                <a:effectLst/>
                <a:latin typeface="charter"/>
              </a:rPr>
              <a:t> tên </a:t>
            </a:r>
            <a:r>
              <a:rPr lang="vi-VN" sz="2400" b="0" i="0" dirty="0" err="1">
                <a:solidFill>
                  <a:schemeClr val="bg1">
                    <a:lumMod val="50000"/>
                  </a:schemeClr>
                </a:solidFill>
                <a:effectLst/>
                <a:latin typeface="charter"/>
              </a:rPr>
              <a:t>biến</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mà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bạn</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đã</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biết</a:t>
            </a:r>
            <a:r>
              <a:rPr lang="en-US" sz="2400" dirty="0">
                <a:solidFill>
                  <a:schemeClr val="bg1">
                    <a:lumMod val="50000"/>
                  </a:schemeClr>
                </a:solidFill>
                <a:latin typeface="charter"/>
              </a:rPr>
              <a:t>. </a:t>
            </a: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Nếu</a:t>
            </a:r>
            <a:r>
              <a:rPr lang="vi-VN" sz="2400" b="0" i="0" dirty="0">
                <a:solidFill>
                  <a:schemeClr val="bg1">
                    <a:lumMod val="50000"/>
                  </a:schemeClr>
                </a:solidFill>
                <a:effectLst/>
                <a:latin typeface="charter"/>
              </a:rPr>
              <a:t> không </a:t>
            </a:r>
            <a:r>
              <a:rPr lang="vi-VN" sz="2400" b="0" i="0" dirty="0" err="1">
                <a:solidFill>
                  <a:schemeClr val="bg1">
                    <a:lumMod val="50000"/>
                  </a:schemeClr>
                </a:solidFill>
                <a:effectLst/>
                <a:latin typeface="charter"/>
              </a:rPr>
              <a:t>có</a:t>
            </a:r>
            <a:r>
              <a:rPr lang="vi-VN" sz="2400" b="0" i="0" dirty="0">
                <a:solidFill>
                  <a:schemeClr val="bg1">
                    <a:lumMod val="50000"/>
                  </a:schemeClr>
                </a:solidFill>
                <a:effectLst/>
                <a:latin typeface="charter"/>
              </a:rPr>
              <a:t> quy </a:t>
            </a:r>
            <a:r>
              <a:rPr lang="vi-VN" sz="2400" b="0" i="0" dirty="0" err="1">
                <a:solidFill>
                  <a:schemeClr val="bg1">
                    <a:lumMod val="50000"/>
                  </a:schemeClr>
                </a:solidFill>
                <a:effectLst/>
                <a:latin typeface="charter"/>
              </a:rPr>
              <a:t>ước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này</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sẽ</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rất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khó</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để</a:t>
            </a:r>
            <a:r>
              <a:rPr lang="vi-VN" sz="2400" b="0" i="0" dirty="0">
                <a:solidFill>
                  <a:schemeClr val="bg1">
                    <a:lumMod val="50000"/>
                  </a:schemeClr>
                </a:solidFill>
                <a:effectLst/>
                <a:latin typeface="charter"/>
              </a:rPr>
              <a:t> phân </a:t>
            </a:r>
            <a:r>
              <a:rPr lang="vi-VN" sz="2400" b="0" i="0" dirty="0" err="1">
                <a:solidFill>
                  <a:schemeClr val="bg1">
                    <a:lumMod val="50000"/>
                  </a:schemeClr>
                </a:solidFill>
                <a:effectLst/>
                <a:latin typeface="charter"/>
              </a:rPr>
              <a:t>biệt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giữa</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một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biến</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một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lớp</a:t>
            </a:r>
            <a:r>
              <a:rPr lang="vi-VN" sz="2400" b="0" i="0" dirty="0">
                <a:solidFill>
                  <a:schemeClr val="bg1">
                    <a:lumMod val="50000"/>
                  </a:schemeClr>
                </a:solidFill>
                <a:effectLst/>
                <a:latin typeface="charter"/>
              </a:rPr>
              <a:t> thông </a:t>
            </a:r>
            <a:r>
              <a:rPr lang="vi-VN" sz="2400" b="0" i="0" dirty="0" err="1">
                <a:solidFill>
                  <a:schemeClr val="bg1">
                    <a:lumMod val="50000"/>
                  </a:schemeClr>
                </a:solidFill>
                <a:effectLst/>
                <a:latin typeface="charter"/>
              </a:rPr>
              <a:t>thường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hoặc</a:t>
            </a:r>
            <a:r>
              <a:rPr lang="vi-VN" sz="2400" b="0" i="0" dirty="0">
                <a:solidFill>
                  <a:schemeClr val="bg1">
                    <a:lumMod val="50000"/>
                  </a:schemeClr>
                </a:solidFill>
                <a:effectLst/>
                <a:latin typeface="charter"/>
              </a:rPr>
              <a:t> tên giao </a:t>
            </a:r>
            <a:r>
              <a:rPr lang="vi-VN" sz="2400" b="0" i="0" dirty="0" err="1">
                <a:solidFill>
                  <a:schemeClr val="bg1">
                    <a:lumMod val="50000"/>
                  </a:schemeClr>
                </a:solidFill>
                <a:effectLst/>
                <a:latin typeface="charter"/>
              </a:rPr>
              <a:t>diện</a:t>
            </a:r>
            <a:r>
              <a:rPr lang="vi-VN" sz="2400" b="0" i="0" dirty="0">
                <a:solidFill>
                  <a:schemeClr val="bg1">
                    <a:lumMod val="50000"/>
                  </a:schemeClr>
                </a:solidFill>
                <a:effectLst/>
                <a:latin typeface="charter"/>
              </a:rPr>
              <a:t>.</a:t>
            </a:r>
            <a:endParaRPr lang="vi-VN" sz="2400" b="1" dirty="0">
              <a:solidFill>
                <a:schemeClr val="bg1">
                  <a:lumMod val="50000"/>
                </a:scheme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074289" y="2875861"/>
            <a:ext cx="3883619" cy="1106277"/>
          </a:xfrm>
          <a:prstGeom prst="rect">
            <a:avLst/>
          </a:prstGeom>
        </p:spPr>
      </p:pic>
    </p:spTree>
    <p:extLst>
      <p:ext uri="{BB962C8B-B14F-4D97-AF65-F5344CB8AC3E}">
        <p14:creationId xmlns:p14="http://schemas.microsoft.com/office/powerpoint/2010/main" val="19218928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for of vs for in</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557495" y="1425386"/>
            <a:ext cx="6282267" cy="28050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rPr>
              <a:t>For … in… </a:t>
            </a:r>
            <a:endParaRPr lang="en-US" sz="2400" b="1" dirty="0">
              <a:solidFill>
                <a:prstClr val="black">
                  <a:lumMod val="50000"/>
                  <a:lumOff val="50000"/>
                </a:prstClr>
              </a:solidFill>
            </a:endParaRPr>
          </a:p>
          <a:p>
            <a:pPr marL="342900" indent="-342900">
              <a:lnSpc>
                <a:spcPct val="150000"/>
              </a:lnSpc>
              <a:buFont typeface="Arial" panose="020B0604020202020204" pitchFamily="34" charset="0"/>
              <a:buChar char="•"/>
            </a:pPr>
            <a:r>
              <a:rPr lang="en-US" sz="2400" dirty="0">
                <a:solidFill>
                  <a:prstClr val="black">
                    <a:lumMod val="50000"/>
                    <a:lumOff val="50000"/>
                  </a:prstClr>
                </a:solidFill>
              </a:rPr>
              <a:t>C</a:t>
            </a:r>
            <a:r>
              <a:rPr lang="vi-VN" sz="2400" dirty="0">
                <a:solidFill>
                  <a:prstClr val="black">
                    <a:lumMod val="50000"/>
                    <a:lumOff val="50000"/>
                  </a:prstClr>
                </a:solidFill>
              </a:rPr>
              <a:t>ách duyệt mảng đã được sử dụng trong ES5</a:t>
            </a:r>
          </a:p>
          <a:p>
            <a:pPr marL="342900" indent="-342900">
              <a:lnSpc>
                <a:spcPct val="150000"/>
              </a:lnSpc>
              <a:buFont typeface="Arial" panose="020B0604020202020204" pitchFamily="34" charset="0"/>
              <a:buChar char="•"/>
            </a:pPr>
            <a:r>
              <a:rPr lang="vi-VN" sz="2400" dirty="0">
                <a:solidFill>
                  <a:prstClr val="black">
                    <a:lumMod val="50000"/>
                    <a:lumOff val="50000"/>
                  </a:prstClr>
                </a:solidFill>
              </a:rPr>
              <a:t>Cơ chế duyệt mảng theo index</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4" name="Picture 3">
            <a:extLst>
              <a:ext uri="{FF2B5EF4-FFF2-40B4-BE49-F238E27FC236}">
                <a16:creationId xmlns:a16="http://schemas.microsoft.com/office/drawing/2014/main" id="{0482718E-6E7B-4C48-8EED-34E87A3FF0F6}"/>
              </a:ext>
            </a:extLst>
          </p:cNvPr>
          <p:cNvPicPr>
            <a:picLocks noChangeAspect="1"/>
          </p:cNvPicPr>
          <p:nvPr/>
        </p:nvPicPr>
        <p:blipFill rotWithShape="1">
          <a:blip r:embed="rId5"/>
          <a:srcRect b="23241"/>
          <a:stretch/>
        </p:blipFill>
        <p:spPr>
          <a:xfrm>
            <a:off x="5386387" y="4098251"/>
            <a:ext cx="5229225" cy="2112963"/>
          </a:xfrm>
          <a:prstGeom prst="rect">
            <a:avLst/>
          </a:prstGeom>
        </p:spPr>
      </p:pic>
    </p:spTree>
    <p:extLst>
      <p:ext uri="{BB962C8B-B14F-4D97-AF65-F5344CB8AC3E}">
        <p14:creationId xmlns:p14="http://schemas.microsoft.com/office/powerpoint/2010/main" val="2455064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for of vs for in</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557495" y="1425386"/>
            <a:ext cx="6282267"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rPr>
              <a:t>For … of …</a:t>
            </a:r>
            <a:endParaRPr lang="en-US" sz="2400" b="1" dirty="0">
              <a:solidFill>
                <a:prstClr val="black">
                  <a:lumMod val="50000"/>
                  <a:lumOff val="50000"/>
                </a:prstClr>
              </a:solidFill>
            </a:endParaRPr>
          </a:p>
          <a:p>
            <a:pPr marL="342900" lvl="0" indent="-342900">
              <a:lnSpc>
                <a:spcPct val="150000"/>
              </a:lnSpc>
              <a:buFont typeface="Arial" panose="020B0604020202020204" pitchFamily="34" charset="0"/>
              <a:buChar char="•"/>
            </a:pPr>
            <a:r>
              <a:rPr lang="en-US" sz="2400" dirty="0">
                <a:solidFill>
                  <a:prstClr val="black">
                    <a:lumMod val="50000"/>
                    <a:lumOff val="50000"/>
                  </a:prstClr>
                </a:solidFill>
              </a:rPr>
              <a:t>C</a:t>
            </a:r>
            <a:r>
              <a:rPr lang="vi-VN" sz="2400" dirty="0">
                <a:solidFill>
                  <a:prstClr val="black">
                    <a:lumMod val="50000"/>
                    <a:lumOff val="50000"/>
                  </a:prstClr>
                </a:solidFill>
              </a:rPr>
              <a:t>ách duyệt mảng mới của ES6</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Cơ chế duyệt mảng theo từng phần tử</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2" name="Picture 1">
            <a:extLst>
              <a:ext uri="{FF2B5EF4-FFF2-40B4-BE49-F238E27FC236}">
                <a16:creationId xmlns:a16="http://schemas.microsoft.com/office/drawing/2014/main" id="{304A65DA-FDA0-4994-85AA-1E21D1E01227}"/>
              </a:ext>
            </a:extLst>
          </p:cNvPr>
          <p:cNvPicPr>
            <a:picLocks noChangeAspect="1"/>
          </p:cNvPicPr>
          <p:nvPr/>
        </p:nvPicPr>
        <p:blipFill>
          <a:blip r:embed="rId5"/>
          <a:stretch>
            <a:fillRect/>
          </a:stretch>
        </p:blipFill>
        <p:spPr>
          <a:xfrm>
            <a:off x="5557495" y="3676451"/>
            <a:ext cx="5162550" cy="2190750"/>
          </a:xfrm>
          <a:prstGeom prst="rect">
            <a:avLst/>
          </a:prstGeom>
        </p:spPr>
      </p:pic>
    </p:spTree>
    <p:extLst>
      <p:ext uri="{BB962C8B-B14F-4D97-AF65-F5344CB8AC3E}">
        <p14:creationId xmlns:p14="http://schemas.microsoft.com/office/powerpoint/2010/main" val="38385377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62</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graphicFrame>
        <p:nvGraphicFramePr>
          <p:cNvPr id="2" name="Table 3">
            <a:extLst>
              <a:ext uri="{FF2B5EF4-FFF2-40B4-BE49-F238E27FC236}">
                <a16:creationId xmlns:a16="http://schemas.microsoft.com/office/drawing/2014/main" id="{FB1FBBD5-A817-41A2-8A31-E8DED7B9A792}"/>
              </a:ext>
            </a:extLst>
          </p:cNvPr>
          <p:cNvGraphicFramePr>
            <a:graphicFrameLocks noGrp="1"/>
          </p:cNvGraphicFramePr>
          <p:nvPr>
            <p:extLst>
              <p:ext uri="{D42A27DB-BD31-4B8C-83A1-F6EECF244321}">
                <p14:modId xmlns:p14="http://schemas.microsoft.com/office/powerpoint/2010/main" val="1792881261"/>
              </p:ext>
            </p:extLst>
          </p:nvPr>
        </p:nvGraphicFramePr>
        <p:xfrm>
          <a:off x="1735493" y="945729"/>
          <a:ext cx="9815804" cy="2570480"/>
        </p:xfrm>
        <a:graphic>
          <a:graphicData uri="http://schemas.openxmlformats.org/drawingml/2006/table">
            <a:tbl>
              <a:tblPr firstRow="1" bandRow="1">
                <a:tableStyleId>{21E4AEA4-8DFA-4A89-87EB-49C32662AFE0}</a:tableStyleId>
              </a:tblPr>
              <a:tblGrid>
                <a:gridCol w="1399592">
                  <a:extLst>
                    <a:ext uri="{9D8B030D-6E8A-4147-A177-3AD203B41FA5}">
                      <a16:colId xmlns:a16="http://schemas.microsoft.com/office/drawing/2014/main" val="2632554258"/>
                    </a:ext>
                  </a:extLst>
                </a:gridCol>
                <a:gridCol w="2621902">
                  <a:extLst>
                    <a:ext uri="{9D8B030D-6E8A-4147-A177-3AD203B41FA5}">
                      <a16:colId xmlns:a16="http://schemas.microsoft.com/office/drawing/2014/main" val="3226499962"/>
                    </a:ext>
                  </a:extLst>
                </a:gridCol>
                <a:gridCol w="2743200">
                  <a:extLst>
                    <a:ext uri="{9D8B030D-6E8A-4147-A177-3AD203B41FA5}">
                      <a16:colId xmlns:a16="http://schemas.microsoft.com/office/drawing/2014/main" val="3298646072"/>
                    </a:ext>
                  </a:extLst>
                </a:gridCol>
                <a:gridCol w="3051110">
                  <a:extLst>
                    <a:ext uri="{9D8B030D-6E8A-4147-A177-3AD203B41FA5}">
                      <a16:colId xmlns:a16="http://schemas.microsoft.com/office/drawing/2014/main" val="1814845707"/>
                    </a:ext>
                  </a:extLst>
                </a:gridCol>
              </a:tblGrid>
              <a:tr h="370840">
                <a:tc>
                  <a:txBody>
                    <a:bodyPr/>
                    <a:lstStyle/>
                    <a:p>
                      <a:endParaRPr lang="en-US"/>
                    </a:p>
                  </a:txBody>
                  <a:tcPr/>
                </a:tc>
                <a:tc>
                  <a:txBody>
                    <a:bodyPr/>
                    <a:lstStyle/>
                    <a:p>
                      <a:r>
                        <a:rPr lang="en-US" dirty="0"/>
                        <a:t>For</a:t>
                      </a:r>
                    </a:p>
                  </a:txBody>
                  <a:tcPr/>
                </a:tc>
                <a:tc>
                  <a:txBody>
                    <a:bodyPr/>
                    <a:lstStyle/>
                    <a:p>
                      <a:r>
                        <a:rPr lang="en-US" dirty="0"/>
                        <a:t>For in</a:t>
                      </a:r>
                    </a:p>
                  </a:txBody>
                  <a:tcPr/>
                </a:tc>
                <a:tc>
                  <a:txBody>
                    <a:bodyPr/>
                    <a:lstStyle/>
                    <a:p>
                      <a:r>
                        <a:rPr lang="en-US" dirty="0"/>
                        <a:t>For of</a:t>
                      </a:r>
                    </a:p>
                  </a:txBody>
                  <a:tcPr/>
                </a:tc>
                <a:extLst>
                  <a:ext uri="{0D108BD9-81ED-4DB2-BD59-A6C34878D82A}">
                    <a16:rowId xmlns:a16="http://schemas.microsoft.com/office/drawing/2014/main" val="3660517957"/>
                  </a:ext>
                </a:extLst>
              </a:tr>
              <a:tr h="370840">
                <a:tc>
                  <a:txBody>
                    <a:bodyPr/>
                    <a:lstStyle/>
                    <a:p>
                      <a:r>
                        <a:rPr lang="en-US" dirty="0" err="1"/>
                        <a:t>Cú</a:t>
                      </a:r>
                      <a:r>
                        <a:rPr lang="en-US" dirty="0"/>
                        <a:t> </a:t>
                      </a:r>
                      <a:r>
                        <a:rPr lang="en-US" dirty="0" err="1"/>
                        <a:t>pháp</a:t>
                      </a:r>
                      <a:endParaRPr lang="en-US" dirty="0"/>
                    </a:p>
                  </a:txBody>
                  <a:tcPr/>
                </a:tc>
                <a:tc>
                  <a:txBody>
                    <a:bodyPr/>
                    <a:lstStyle/>
                    <a:p>
                      <a:pPr marL="285750" indent="-285750">
                        <a:buFont typeface="Arial" panose="020B0604020202020204" pitchFamily="34" charset="0"/>
                        <a:buChar char="•"/>
                      </a:pPr>
                      <a:r>
                        <a:rPr lang="en-US" dirty="0" err="1"/>
                        <a:t>Dài</a:t>
                      </a:r>
                      <a:endParaRPr lang="en-US" dirty="0"/>
                    </a:p>
                  </a:txBody>
                  <a:tcPr/>
                </a:tc>
                <a:tc>
                  <a:txBody>
                    <a:bodyPr/>
                    <a:lstStyle/>
                    <a:p>
                      <a:pPr marL="285750" indent="-285750">
                        <a:buFont typeface="Arial" panose="020B0604020202020204" pitchFamily="34" charset="0"/>
                        <a:buChar char="•"/>
                      </a:pPr>
                      <a:r>
                        <a:rPr lang="en-US" dirty="0" err="1"/>
                        <a:t>Ngắn</a:t>
                      </a:r>
                      <a:r>
                        <a:rPr lang="en-US" dirty="0"/>
                        <a:t> </a:t>
                      </a:r>
                      <a:r>
                        <a:rPr lang="en-US" dirty="0" err="1"/>
                        <a:t>gọn</a:t>
                      </a:r>
                      <a:endParaRPr lang="en-US" dirty="0"/>
                    </a:p>
                  </a:txBody>
                  <a:tcPr/>
                </a:tc>
                <a:tc>
                  <a:txBody>
                    <a:bodyPr/>
                    <a:lstStyle/>
                    <a:p>
                      <a:pPr marL="285750" indent="-285750">
                        <a:buFont typeface="Arial" panose="020B0604020202020204" pitchFamily="34" charset="0"/>
                        <a:buChar char="•"/>
                      </a:pPr>
                      <a:r>
                        <a:rPr lang="en-US" dirty="0" err="1"/>
                        <a:t>Ngắn</a:t>
                      </a:r>
                      <a:r>
                        <a:rPr lang="en-US" dirty="0"/>
                        <a:t> </a:t>
                      </a:r>
                      <a:r>
                        <a:rPr lang="en-US" dirty="0" err="1"/>
                        <a:t>gọn</a:t>
                      </a:r>
                      <a:endParaRPr lang="en-US" dirty="0"/>
                    </a:p>
                  </a:txBody>
                  <a:tcPr/>
                </a:tc>
                <a:extLst>
                  <a:ext uri="{0D108BD9-81ED-4DB2-BD59-A6C34878D82A}">
                    <a16:rowId xmlns:a16="http://schemas.microsoft.com/office/drawing/2014/main" val="2179771939"/>
                  </a:ext>
                </a:extLst>
              </a:tr>
              <a:tr h="370840">
                <a:tc>
                  <a:txBody>
                    <a:bodyPr/>
                    <a:lstStyle/>
                    <a:p>
                      <a:r>
                        <a:rPr lang="en-US" dirty="0" err="1"/>
                        <a:t>Giá</a:t>
                      </a:r>
                      <a:r>
                        <a:rPr lang="en-US" dirty="0"/>
                        <a:t> </a:t>
                      </a:r>
                      <a:r>
                        <a:rPr lang="en-US" dirty="0" err="1"/>
                        <a:t>trị</a:t>
                      </a:r>
                      <a:r>
                        <a:rPr lang="en-US" dirty="0"/>
                        <a:t> </a:t>
                      </a:r>
                      <a:r>
                        <a:rPr lang="en-US" dirty="0" err="1"/>
                        <a:t>và</a:t>
                      </a:r>
                      <a:r>
                        <a:rPr lang="en-US" dirty="0"/>
                        <a:t> index</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mn-lt"/>
                          <a:ea typeface="+mn-ea"/>
                          <a:cs typeface="+mn-cs"/>
                        </a:rPr>
                        <a:t>Cho </a:t>
                      </a:r>
                      <a:r>
                        <a:rPr lang="en-US" sz="1800" b="0" i="0" kern="1200" dirty="0" err="1">
                          <a:solidFill>
                            <a:schemeClr val="dk1"/>
                          </a:solidFill>
                          <a:effectLst/>
                          <a:latin typeface="+mn-lt"/>
                          <a:ea typeface="+mn-ea"/>
                          <a:cs typeface="+mn-cs"/>
                        </a:rPr>
                        <a:t>phép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truy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cập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vào</a:t>
                      </a:r>
                      <a:r>
                        <a:rPr lang="en-US" sz="1800" b="0" i="0" kern="1200" dirty="0">
                          <a:solidFill>
                            <a:schemeClr val="dk1"/>
                          </a:solidFill>
                          <a:effectLst/>
                          <a:latin typeface="+mn-lt"/>
                          <a:ea typeface="+mn-ea"/>
                          <a:cs typeface="+mn-cs"/>
                        </a:rPr>
                        <a:t> index </a:t>
                      </a:r>
                    </a:p>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Sử</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dụng</a:t>
                      </a:r>
                      <a:r>
                        <a:rPr lang="en-US" sz="1800" b="0" i="0" kern="1200" dirty="0">
                          <a:solidFill>
                            <a:schemeClr val="dk1"/>
                          </a:solidFill>
                          <a:effectLst/>
                          <a:latin typeface="+mn-lt"/>
                          <a:ea typeface="+mn-ea"/>
                          <a:cs typeface="+mn-cs"/>
                        </a:rPr>
                        <a:t> </a:t>
                      </a:r>
                      <a:r>
                        <a:rPr lang="en-US" dirty="0" err="1"/>
                        <a:t>arr</a:t>
                      </a:r>
                      <a:r>
                        <a:rPr lang="en-US" dirty="0"/>
                        <a:t>[</a:t>
                      </a:r>
                      <a:r>
                        <a:rPr lang="en-US" dirty="0" err="1"/>
                        <a:t>i</a:t>
                      </a:r>
                      <a:r>
                        <a:rPr lang="en-US" dirty="0"/>
                        <a: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để</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lấy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giá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trị</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mn-lt"/>
                          <a:ea typeface="+mn-ea"/>
                          <a:cs typeface="+mn-cs"/>
                        </a:rPr>
                        <a:t>Cho </a:t>
                      </a:r>
                      <a:r>
                        <a:rPr lang="en-US" sz="1800" b="0" i="0" kern="1200" dirty="0" err="1">
                          <a:solidFill>
                            <a:schemeClr val="dk1"/>
                          </a:solidFill>
                          <a:effectLst/>
                          <a:latin typeface="+mn-lt"/>
                          <a:ea typeface="+mn-ea"/>
                          <a:cs typeface="+mn-cs"/>
                        </a:rPr>
                        <a:t>phép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truy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cập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vào</a:t>
                      </a:r>
                      <a:r>
                        <a:rPr lang="en-US" sz="1800" b="0" i="0" kern="1200" dirty="0">
                          <a:solidFill>
                            <a:schemeClr val="dk1"/>
                          </a:solidFill>
                          <a:effectLst/>
                          <a:latin typeface="+mn-lt"/>
                          <a:ea typeface="+mn-ea"/>
                          <a:cs typeface="+mn-cs"/>
                        </a:rPr>
                        <a:t> index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err="1">
                          <a:solidFill>
                            <a:schemeClr val="dk1"/>
                          </a:solidFill>
                          <a:effectLst/>
                          <a:latin typeface="+mn-lt"/>
                          <a:ea typeface="+mn-ea"/>
                          <a:cs typeface="+mn-cs"/>
                        </a:rPr>
                        <a:t>Sử</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dụng</a:t>
                      </a:r>
                      <a:r>
                        <a:rPr lang="en-US" sz="1800" b="0" i="0" kern="1200" dirty="0">
                          <a:solidFill>
                            <a:schemeClr val="dk1"/>
                          </a:solidFill>
                          <a:effectLst/>
                          <a:latin typeface="+mn-lt"/>
                          <a:ea typeface="+mn-ea"/>
                          <a:cs typeface="+mn-cs"/>
                        </a:rPr>
                        <a:t> </a:t>
                      </a:r>
                      <a:r>
                        <a:rPr lang="en-US" dirty="0" err="1"/>
                        <a:t>arr</a:t>
                      </a:r>
                      <a:r>
                        <a:rPr lang="en-US" dirty="0"/>
                        <a:t>[</a:t>
                      </a:r>
                      <a:r>
                        <a:rPr lang="en-US" dirty="0" err="1"/>
                        <a:t>i</a:t>
                      </a:r>
                      <a:r>
                        <a:rPr lang="en-US" dirty="0"/>
                        <a:t>]</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để</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lấy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giá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trị</a:t>
                      </a: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Truy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cập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trực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tiếp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đến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giá</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trị</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của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phần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tử</a:t>
                      </a:r>
                      <a:endParaRPr lang="en-US" sz="1800" b="0" i="0" kern="1200" dirty="0">
                        <a:solidFill>
                          <a:schemeClr val="dk1"/>
                        </a:solidFill>
                        <a:effectLst/>
                        <a:latin typeface="+mn-lt"/>
                        <a:ea typeface="+mn-ea"/>
                        <a:cs typeface="+mn-cs"/>
                      </a:endParaRPr>
                    </a:p>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Không</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truy</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cập</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đến</a:t>
                      </a:r>
                      <a:r>
                        <a:rPr lang="en-US" sz="1800" b="0" i="0" kern="1200" dirty="0">
                          <a:solidFill>
                            <a:schemeClr val="dk1"/>
                          </a:solidFill>
                          <a:effectLst/>
                          <a:latin typeface="+mn-lt"/>
                          <a:ea typeface="+mn-ea"/>
                          <a:cs typeface="+mn-cs"/>
                        </a:rPr>
                        <a:t> </a:t>
                      </a:r>
                      <a:r>
                        <a:rPr lang="en-US" dirty="0"/>
                        <a:t>index</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của</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phần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tử</a:t>
                      </a:r>
                      <a:r>
                        <a:rPr lang="en-US" sz="1800" b="0" i="0" kern="1200" dirty="0">
                          <a:solidFill>
                            <a:schemeClr val="dk1"/>
                          </a:solidFill>
                          <a:effectLst/>
                          <a:latin typeface="+mn-lt"/>
                          <a:ea typeface="+mn-ea"/>
                          <a:cs typeface="+mn-cs"/>
                        </a:rPr>
                        <a:t> (*)</a:t>
                      </a:r>
                      <a:endParaRPr lang="en-US" dirty="0"/>
                    </a:p>
                  </a:txBody>
                  <a:tcPr/>
                </a:tc>
                <a:extLst>
                  <a:ext uri="{0D108BD9-81ED-4DB2-BD59-A6C34878D82A}">
                    <a16:rowId xmlns:a16="http://schemas.microsoft.com/office/drawing/2014/main" val="1692462571"/>
                  </a:ext>
                </a:extLst>
              </a:tr>
              <a:tr h="370840">
                <a:tc>
                  <a:txBody>
                    <a:bodyPr/>
                    <a:lstStyle/>
                    <a:p>
                      <a:r>
                        <a:rPr lang="en-US" dirty="0" err="1"/>
                        <a:t>Phần</a:t>
                      </a:r>
                      <a:r>
                        <a:rPr lang="en-US" dirty="0"/>
                        <a:t> </a:t>
                      </a:r>
                      <a:r>
                        <a:rPr lang="en-US" dirty="0" err="1"/>
                        <a:t>tử</a:t>
                      </a:r>
                      <a:r>
                        <a:rPr lang="en-US" dirty="0"/>
                        <a:t> </a:t>
                      </a:r>
                      <a:r>
                        <a:rPr lang="en-US" dirty="0" err="1"/>
                        <a:t>rỗng</a:t>
                      </a: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không</a:t>
                      </a:r>
                      <a:r>
                        <a:rPr lang="en-US" sz="1800" b="0" i="0" kern="1200" dirty="0">
                          <a:solidFill>
                            <a:schemeClr val="dk1"/>
                          </a:solidFill>
                          <a:effectLst/>
                          <a:latin typeface="+mn-lt"/>
                          <a:ea typeface="+mn-ea"/>
                          <a:cs typeface="+mn-cs"/>
                        </a:rPr>
                        <a:t> qua </a:t>
                      </a:r>
                      <a:r>
                        <a:rPr lang="en-US" sz="1800" b="0" i="0" kern="1200" dirty="0" err="1">
                          <a:solidFill>
                            <a:schemeClr val="dk1"/>
                          </a:solidFill>
                          <a:effectLst/>
                          <a:latin typeface="+mn-lt"/>
                          <a:ea typeface="+mn-ea"/>
                          <a:cs typeface="+mn-cs"/>
                        </a:rPr>
                        <a:t>các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phần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tử</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rỗng</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err="1">
                          <a:solidFill>
                            <a:schemeClr val="dk1"/>
                          </a:solidFill>
                          <a:effectLst/>
                          <a:latin typeface="+mn-lt"/>
                          <a:ea typeface="+mn-ea"/>
                          <a:cs typeface="+mn-cs"/>
                        </a:rPr>
                        <a:t>bỏ</a:t>
                      </a:r>
                      <a:r>
                        <a:rPr lang="en-US" sz="1800" b="0" i="0" kern="1200" dirty="0">
                          <a:solidFill>
                            <a:schemeClr val="dk1"/>
                          </a:solidFill>
                          <a:effectLst/>
                          <a:latin typeface="+mn-lt"/>
                          <a:ea typeface="+mn-ea"/>
                          <a:cs typeface="+mn-cs"/>
                        </a:rPr>
                        <a:t> qua </a:t>
                      </a:r>
                      <a:r>
                        <a:rPr lang="en-US" sz="1800" b="0" i="0" kern="1200" dirty="0" err="1">
                          <a:solidFill>
                            <a:schemeClr val="dk1"/>
                          </a:solidFill>
                          <a:effectLst/>
                          <a:latin typeface="+mn-lt"/>
                          <a:ea typeface="+mn-ea"/>
                          <a:cs typeface="+mn-cs"/>
                        </a:rPr>
                        <a:t>các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phần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tử</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rỗng</a:t>
                      </a: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mn-lt"/>
                          <a:ea typeface="+mn-ea"/>
                          <a:cs typeface="+mn-cs"/>
                        </a:rPr>
                        <a:t>không</a:t>
                      </a:r>
                      <a:r>
                        <a:rPr lang="en-US" sz="1800" b="0" i="0" kern="1200" dirty="0">
                          <a:solidFill>
                            <a:schemeClr val="dk1"/>
                          </a:solidFill>
                          <a:effectLst/>
                          <a:latin typeface="+mn-lt"/>
                          <a:ea typeface="+mn-ea"/>
                          <a:cs typeface="+mn-cs"/>
                        </a:rPr>
                        <a:t> qua </a:t>
                      </a:r>
                      <a:r>
                        <a:rPr lang="en-US" sz="1800" b="0" i="0" kern="1200" dirty="0" err="1">
                          <a:solidFill>
                            <a:schemeClr val="dk1"/>
                          </a:solidFill>
                          <a:effectLst/>
                          <a:latin typeface="+mn-lt"/>
                          <a:ea typeface="+mn-ea"/>
                          <a:cs typeface="+mn-cs"/>
                        </a:rPr>
                        <a:t>các</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phần</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tử</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rỗng</a:t>
                      </a:r>
                      <a:endParaRPr lang="en-US" dirty="0"/>
                    </a:p>
                  </a:txBody>
                  <a:tcPr/>
                </a:tc>
                <a:extLst>
                  <a:ext uri="{0D108BD9-81ED-4DB2-BD59-A6C34878D82A}">
                    <a16:rowId xmlns:a16="http://schemas.microsoft.com/office/drawing/2014/main" val="2343218598"/>
                  </a:ext>
                </a:extLst>
              </a:tr>
            </a:tbl>
          </a:graphicData>
        </a:graphic>
      </p:graphicFrame>
      <p:sp>
        <p:nvSpPr>
          <p:cNvPr id="14" name="TextBox 13">
            <a:extLst>
              <a:ext uri="{FF2B5EF4-FFF2-40B4-BE49-F238E27FC236}">
                <a16:creationId xmlns:a16="http://schemas.microsoft.com/office/drawing/2014/main" id="{8B5C5B48-3430-4F9C-ADED-C083FD3C5762}"/>
              </a:ext>
            </a:extLst>
          </p:cNvPr>
          <p:cNvSpPr txBox="1"/>
          <p:nvPr/>
        </p:nvSpPr>
        <p:spPr>
          <a:xfrm>
            <a:off x="1735493" y="3843198"/>
            <a:ext cx="4096140" cy="1429622"/>
          </a:xfrm>
          <a:prstGeom prst="rect">
            <a:avLst/>
          </a:prstGeom>
          <a:noFill/>
        </p:spPr>
        <p:txBody>
          <a:bodyPr wrap="square" rtlCol="0">
            <a:spAutoFit/>
          </a:bodyPr>
          <a:lstStyle/>
          <a:p>
            <a:pPr lvl="0">
              <a:lnSpc>
                <a:spcPct val="150000"/>
              </a:lnSpc>
            </a:pPr>
            <a:r>
              <a:rPr lang="en-US" sz="2000" dirty="0">
                <a:solidFill>
                  <a:prstClr val="black">
                    <a:lumMod val="50000"/>
                    <a:lumOff val="50000"/>
                  </a:prstClr>
                </a:solidFill>
              </a:rPr>
              <a:t>(*) </a:t>
            </a:r>
            <a:r>
              <a:rPr lang="vi-VN" sz="2000" dirty="0">
                <a:solidFill>
                  <a:prstClr val="black">
                    <a:lumMod val="50000"/>
                    <a:lumOff val="50000"/>
                  </a:prstClr>
                </a:solidFill>
              </a:rPr>
              <a:t>Để lấy được index của phần tử đang được duyệt khi sử dụng for/of, sử dụng Array entries function</a:t>
            </a:r>
          </a:p>
        </p:txBody>
      </p:sp>
      <p:pic>
        <p:nvPicPr>
          <p:cNvPr id="7" name="Picture 6">
            <a:extLst>
              <a:ext uri="{FF2B5EF4-FFF2-40B4-BE49-F238E27FC236}">
                <a16:creationId xmlns:a16="http://schemas.microsoft.com/office/drawing/2014/main" id="{EB7726E8-2F0E-4864-B664-1590CA896829}"/>
              </a:ext>
            </a:extLst>
          </p:cNvPr>
          <p:cNvPicPr>
            <a:picLocks noChangeAspect="1"/>
          </p:cNvPicPr>
          <p:nvPr/>
        </p:nvPicPr>
        <p:blipFill>
          <a:blip r:embed="rId4"/>
          <a:stretch>
            <a:fillRect/>
          </a:stretch>
        </p:blipFill>
        <p:spPr>
          <a:xfrm>
            <a:off x="5641522" y="3843198"/>
            <a:ext cx="5219700" cy="2362200"/>
          </a:xfrm>
          <a:prstGeom prst="rect">
            <a:avLst/>
          </a:prstGeom>
        </p:spPr>
      </p:pic>
    </p:spTree>
    <p:extLst>
      <p:ext uri="{BB962C8B-B14F-4D97-AF65-F5344CB8AC3E}">
        <p14:creationId xmlns:p14="http://schemas.microsoft.com/office/powerpoint/2010/main" val="3446239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ES6 import </a:t>
            </a:r>
            <a:r>
              <a:rPr lang="en-US" sz="3600" spc="-150" dirty="0" err="1">
                <a:solidFill>
                  <a:srgbClr val="FFC44D"/>
                </a:solidFill>
                <a:latin typeface="Montserrat Semibold"/>
              </a:rPr>
              <a:t>và</a:t>
            </a:r>
            <a:r>
              <a:rPr lang="en-US" sz="3600" spc="-150" dirty="0">
                <a:solidFill>
                  <a:srgbClr val="FFC44D"/>
                </a:solidFill>
                <a:latin typeface="Montserrat Semibold"/>
              </a:rPr>
              <a:t> export</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rPr>
                <a:t>12</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9033724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28467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rPr>
              <a:t>ES6 import </a:t>
            </a:r>
            <a:r>
              <a:rPr lang="en-US" sz="3200" dirty="0" err="1">
                <a:solidFill>
                  <a:prstClr val="black">
                    <a:lumMod val="50000"/>
                    <a:lumOff val="50000"/>
                  </a:prstClr>
                </a:solidFill>
              </a:rPr>
              <a:t>và</a:t>
            </a:r>
            <a:r>
              <a:rPr lang="en-US" sz="3200" dirty="0">
                <a:solidFill>
                  <a:prstClr val="black">
                    <a:lumMod val="50000"/>
                    <a:lumOff val="50000"/>
                  </a:prstClr>
                </a:solidFill>
              </a:rPr>
              <a:t> export</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643606" y="869445"/>
            <a:ext cx="6282267" cy="5575052"/>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Trong JavaScript, câu lệnh import và export hỗ trợ lập trình viên có thể quản lý code theo từng mô-đun.</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Mô-đun là một phương pháp lập trình mà trong đó các đoạn code liên quan được tách ra </a:t>
            </a:r>
            <a:r>
              <a:rPr lang="en-US" sz="2400" dirty="0" err="1">
                <a:solidFill>
                  <a:prstClr val="black">
                    <a:lumMod val="50000"/>
                    <a:lumOff val="50000"/>
                  </a:prstClr>
                </a:solidFill>
              </a:rPr>
              <a:t>thành</a:t>
            </a:r>
            <a:r>
              <a:rPr lang="en-US" sz="2400" dirty="0">
                <a:solidFill>
                  <a:prstClr val="black">
                    <a:lumMod val="50000"/>
                    <a:lumOff val="50000"/>
                  </a:prstClr>
                </a:solidFill>
              </a:rPr>
              <a:t> </a:t>
            </a:r>
            <a:r>
              <a:rPr lang="en-US" sz="2400" dirty="0" err="1">
                <a:solidFill>
                  <a:prstClr val="black">
                    <a:lumMod val="50000"/>
                    <a:lumOff val="50000"/>
                  </a:prstClr>
                </a:solidFill>
              </a:rPr>
              <a:t>các</a:t>
            </a:r>
            <a:r>
              <a:rPr lang="vi-VN" sz="2400" dirty="0">
                <a:solidFill>
                  <a:prstClr val="black">
                    <a:lumMod val="50000"/>
                    <a:lumOff val="50000"/>
                  </a:prstClr>
                </a:solidFill>
              </a:rPr>
              <a:t> phần khác nhau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Trước ES6, các thư viện JavaScript dùng require() và module.exports() thay cho import và export (ví du: Node.js)</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90824" y="2726411"/>
            <a:ext cx="3883619" cy="1106277"/>
          </a:xfrm>
          <a:prstGeom prst="rect">
            <a:avLst/>
          </a:prstGeom>
        </p:spPr>
      </p:pic>
    </p:spTree>
    <p:extLst>
      <p:ext uri="{BB962C8B-B14F-4D97-AF65-F5344CB8AC3E}">
        <p14:creationId xmlns:p14="http://schemas.microsoft.com/office/powerpoint/2010/main" val="10438915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6501EAC-FF03-422C-9425-76A90D81D68B}"/>
              </a:ext>
            </a:extLst>
          </p:cNvPr>
          <p:cNvSpPr txBox="1"/>
          <p:nvPr/>
        </p:nvSpPr>
        <p:spPr>
          <a:xfrm>
            <a:off x="1506347" y="1089843"/>
            <a:ext cx="10022889" cy="2251065"/>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Nếu export default, khi ta import có thể đặt tên biến tùy ý (không có dấu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Nếu export không có từ khóa default, khi import ta phải đặt tên biến giống</a:t>
            </a:r>
            <a:r>
              <a:rPr lang="en-US" sz="2400" dirty="0">
                <a:solidFill>
                  <a:prstClr val="black">
                    <a:lumMod val="50000"/>
                    <a:lumOff val="50000"/>
                  </a:prstClr>
                </a:solidFill>
              </a:rPr>
              <a:t> </a:t>
            </a:r>
            <a:r>
              <a:rPr lang="vi-VN" sz="2400" dirty="0">
                <a:solidFill>
                  <a:prstClr val="black">
                    <a:lumMod val="50000"/>
                    <a:lumOff val="50000"/>
                  </a:prstClr>
                </a:solidFill>
              </a:rPr>
              <a:t>với tên đã</a:t>
            </a:r>
            <a:r>
              <a:rPr lang="en-US" sz="2400" dirty="0">
                <a:solidFill>
                  <a:prstClr val="black">
                    <a:lumMod val="50000"/>
                    <a:lumOff val="50000"/>
                  </a:prstClr>
                </a:solidFill>
              </a:rPr>
              <a:t> </a:t>
            </a:r>
            <a:r>
              <a:rPr lang="vi-VN" sz="2400" dirty="0">
                <a:solidFill>
                  <a:prstClr val="black">
                    <a:lumMod val="50000"/>
                    <a:lumOff val="50000"/>
                  </a:prstClr>
                </a:solidFill>
              </a:rPr>
              <a:t>export và có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rPr>
              <a:t>Có thể export nhiều biến bằng cách: export {…} </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rPr>
              <a:t>ES6 import </a:t>
            </a:r>
            <a:r>
              <a:rPr lang="en-US" sz="3200" dirty="0" err="1">
                <a:solidFill>
                  <a:prstClr val="black">
                    <a:lumMod val="50000"/>
                    <a:lumOff val="50000"/>
                  </a:prstClr>
                </a:solidFill>
              </a:rPr>
              <a:t>và</a:t>
            </a:r>
            <a:r>
              <a:rPr lang="en-US" sz="3200" dirty="0">
                <a:solidFill>
                  <a:prstClr val="black">
                    <a:lumMod val="50000"/>
                    <a:lumOff val="50000"/>
                  </a:prstClr>
                </a:solidFill>
              </a:rPr>
              <a:t> export</a:t>
            </a:r>
          </a:p>
          <a:p>
            <a:pPr lvl="0" algn="ctr"/>
            <a:endParaRPr lang="en-US" sz="3200" dirty="0">
              <a:solidFill>
                <a:prstClr val="black">
                  <a:lumMod val="50000"/>
                  <a:lumOff val="50000"/>
                </a:prstClr>
              </a:solidFill>
            </a:endParaRPr>
          </a:p>
        </p:txBody>
      </p:sp>
      <p:sp>
        <p:nvSpPr>
          <p:cNvPr id="11" name="Arrow: Right 10">
            <a:extLst>
              <a:ext uri="{FF2B5EF4-FFF2-40B4-BE49-F238E27FC236}">
                <a16:creationId xmlns:a16="http://schemas.microsoft.com/office/drawing/2014/main" id="{3140AA18-3607-44EC-B993-0180DE83DC13}"/>
              </a:ext>
            </a:extLst>
          </p:cNvPr>
          <p:cNvSpPr/>
          <p:nvPr/>
        </p:nvSpPr>
        <p:spPr>
          <a:xfrm>
            <a:off x="4483223" y="4634144"/>
            <a:ext cx="1127464" cy="5681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428C8E-9DDD-48A5-995F-EC3FF8959021}"/>
              </a:ext>
            </a:extLst>
          </p:cNvPr>
          <p:cNvPicPr>
            <a:picLocks noChangeAspect="1"/>
          </p:cNvPicPr>
          <p:nvPr/>
        </p:nvPicPr>
        <p:blipFill>
          <a:blip r:embed="rId3"/>
          <a:stretch>
            <a:fillRect/>
          </a:stretch>
        </p:blipFill>
        <p:spPr>
          <a:xfrm>
            <a:off x="1348039" y="3900623"/>
            <a:ext cx="2800350" cy="2676525"/>
          </a:xfrm>
          <a:prstGeom prst="rect">
            <a:avLst/>
          </a:prstGeom>
        </p:spPr>
      </p:pic>
      <p:pic>
        <p:nvPicPr>
          <p:cNvPr id="7" name="Picture 6">
            <a:extLst>
              <a:ext uri="{FF2B5EF4-FFF2-40B4-BE49-F238E27FC236}">
                <a16:creationId xmlns:a16="http://schemas.microsoft.com/office/drawing/2014/main" id="{9CFCD730-3ED9-4A1A-99F0-923FE8156DE4}"/>
              </a:ext>
            </a:extLst>
          </p:cNvPr>
          <p:cNvPicPr>
            <a:picLocks noChangeAspect="1"/>
          </p:cNvPicPr>
          <p:nvPr/>
        </p:nvPicPr>
        <p:blipFill>
          <a:blip r:embed="rId4"/>
          <a:stretch>
            <a:fillRect/>
          </a:stretch>
        </p:blipFill>
        <p:spPr>
          <a:xfrm>
            <a:off x="6100511" y="4122603"/>
            <a:ext cx="4743450" cy="22098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609869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B70DF2-3AF1-43AB-9A6C-D5AF950A3F75}"/>
              </a:ext>
            </a:extLst>
          </p:cNvPr>
          <p:cNvSpPr txBox="1"/>
          <p:nvPr/>
        </p:nvSpPr>
        <p:spPr>
          <a:xfrm>
            <a:off x="5989638" y="2776657"/>
            <a:ext cx="5241924" cy="830997"/>
          </a:xfrm>
          <a:prstGeom prst="rect">
            <a:avLst/>
          </a:prstGeom>
          <a:noFill/>
        </p:spPr>
        <p:txBody>
          <a:bodyPr wrap="square" rtlCol="0">
            <a:spAutoFit/>
          </a:bodyPr>
          <a:lstStyle/>
          <a:p>
            <a:pPr algn="ctr"/>
            <a:r>
              <a:rPr lang="en-US" sz="4800" dirty="0">
                <a:solidFill>
                  <a:schemeClr val="tx1">
                    <a:lumMod val="50000"/>
                    <a:lumOff val="50000"/>
                  </a:schemeClr>
                </a:solidFill>
              </a:rPr>
              <a:t>Thank You</a:t>
            </a:r>
          </a:p>
        </p:txBody>
      </p:sp>
      <p:sp>
        <p:nvSpPr>
          <p:cNvPr id="7" name="Freeform 5">
            <a:extLst>
              <a:ext uri="{FF2B5EF4-FFF2-40B4-BE49-F238E27FC236}">
                <a16:creationId xmlns:a16="http://schemas.microsoft.com/office/drawing/2014/main" id="{EEF02C87-4EB9-4FF4-94FC-039548A95B77}"/>
              </a:ext>
            </a:extLst>
          </p:cNvPr>
          <p:cNvSpPr>
            <a:spLocks/>
          </p:cNvSpPr>
          <p:nvPr/>
        </p:nvSpPr>
        <p:spPr bwMode="auto">
          <a:xfrm>
            <a:off x="4763" y="4763"/>
            <a:ext cx="7688263" cy="6848475"/>
          </a:xfrm>
          <a:custGeom>
            <a:avLst/>
            <a:gdLst>
              <a:gd name="T0" fmla="*/ 4783 w 4845"/>
              <a:gd name="T1" fmla="*/ 4320 h 4320"/>
              <a:gd name="T2" fmla="*/ 0 w 4845"/>
              <a:gd name="T3" fmla="*/ 4320 h 4320"/>
              <a:gd name="T4" fmla="*/ 0 w 4845"/>
              <a:gd name="T5" fmla="*/ 0 h 4320"/>
              <a:gd name="T6" fmla="*/ 4845 w 4845"/>
              <a:gd name="T7" fmla="*/ 0 h 4320"/>
              <a:gd name="T8" fmla="*/ 3940 w 4845"/>
              <a:gd name="T9" fmla="*/ 1164 h 4320"/>
              <a:gd name="T10" fmla="*/ 2860 w 4845"/>
              <a:gd name="T11" fmla="*/ 2652 h 4320"/>
              <a:gd name="T12" fmla="*/ 4783 w 4845"/>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4845" h="4320">
                <a:moveTo>
                  <a:pt x="4783" y="4320"/>
                </a:moveTo>
                <a:cubicBezTo>
                  <a:pt x="0" y="4320"/>
                  <a:pt x="0" y="4320"/>
                  <a:pt x="0" y="4320"/>
                </a:cubicBezTo>
                <a:cubicBezTo>
                  <a:pt x="0" y="0"/>
                  <a:pt x="0" y="0"/>
                  <a:pt x="0" y="0"/>
                </a:cubicBezTo>
                <a:cubicBezTo>
                  <a:pt x="4845" y="0"/>
                  <a:pt x="4845" y="0"/>
                  <a:pt x="4845" y="0"/>
                </a:cubicBezTo>
                <a:cubicBezTo>
                  <a:pt x="4807" y="416"/>
                  <a:pt x="4589" y="773"/>
                  <a:pt x="3940" y="1164"/>
                </a:cubicBezTo>
                <a:cubicBezTo>
                  <a:pt x="3156" y="1636"/>
                  <a:pt x="2692" y="1892"/>
                  <a:pt x="2860" y="2652"/>
                </a:cubicBezTo>
                <a:cubicBezTo>
                  <a:pt x="3020" y="3376"/>
                  <a:pt x="4304" y="3768"/>
                  <a:pt x="4783" y="432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512D4F13-A2E2-46CA-9EAC-68E9F9BBED43}"/>
              </a:ext>
            </a:extLst>
          </p:cNvPr>
          <p:cNvSpPr>
            <a:spLocks/>
          </p:cNvSpPr>
          <p:nvPr/>
        </p:nvSpPr>
        <p:spPr bwMode="auto">
          <a:xfrm>
            <a:off x="4763" y="36181"/>
            <a:ext cx="3173413" cy="6848475"/>
          </a:xfrm>
          <a:custGeom>
            <a:avLst/>
            <a:gdLst>
              <a:gd name="T0" fmla="*/ 1981 w 2000"/>
              <a:gd name="T1" fmla="*/ 4320 h 4320"/>
              <a:gd name="T2" fmla="*/ 0 w 2000"/>
              <a:gd name="T3" fmla="*/ 4320 h 4320"/>
              <a:gd name="T4" fmla="*/ 0 w 2000"/>
              <a:gd name="T5" fmla="*/ 0 h 4320"/>
              <a:gd name="T6" fmla="*/ 1585 w 2000"/>
              <a:gd name="T7" fmla="*/ 0 h 4320"/>
              <a:gd name="T8" fmla="*/ 1764 w 2000"/>
              <a:gd name="T9" fmla="*/ 388 h 4320"/>
              <a:gd name="T10" fmla="*/ 1004 w 2000"/>
              <a:gd name="T11" fmla="*/ 1620 h 4320"/>
              <a:gd name="T12" fmla="*/ 1516 w 2000"/>
              <a:gd name="T13" fmla="*/ 2692 h 4320"/>
              <a:gd name="T14" fmla="*/ 1404 w 2000"/>
              <a:gd name="T15" fmla="*/ 3260 h 4320"/>
              <a:gd name="T16" fmla="*/ 1996 w 2000"/>
              <a:gd name="T17" fmla="*/ 4196 h 4320"/>
              <a:gd name="T18" fmla="*/ 1981 w 2000"/>
              <a:gd name="T19"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4320">
                <a:moveTo>
                  <a:pt x="1981" y="4320"/>
                </a:moveTo>
                <a:cubicBezTo>
                  <a:pt x="0" y="4320"/>
                  <a:pt x="0" y="4320"/>
                  <a:pt x="0" y="4320"/>
                </a:cubicBezTo>
                <a:cubicBezTo>
                  <a:pt x="0" y="0"/>
                  <a:pt x="0" y="0"/>
                  <a:pt x="0" y="0"/>
                </a:cubicBezTo>
                <a:cubicBezTo>
                  <a:pt x="1585" y="0"/>
                  <a:pt x="1585" y="0"/>
                  <a:pt x="1585" y="0"/>
                </a:cubicBezTo>
                <a:cubicBezTo>
                  <a:pt x="1669" y="88"/>
                  <a:pt x="1742" y="213"/>
                  <a:pt x="1764" y="388"/>
                </a:cubicBezTo>
                <a:cubicBezTo>
                  <a:pt x="1828" y="892"/>
                  <a:pt x="1108" y="1132"/>
                  <a:pt x="1004" y="1620"/>
                </a:cubicBezTo>
                <a:cubicBezTo>
                  <a:pt x="900" y="2108"/>
                  <a:pt x="1540" y="2372"/>
                  <a:pt x="1516" y="2692"/>
                </a:cubicBezTo>
                <a:cubicBezTo>
                  <a:pt x="1492" y="3012"/>
                  <a:pt x="1356" y="3108"/>
                  <a:pt x="1404" y="3260"/>
                </a:cubicBezTo>
                <a:cubicBezTo>
                  <a:pt x="1452" y="3412"/>
                  <a:pt x="1964" y="3852"/>
                  <a:pt x="1996" y="4196"/>
                </a:cubicBezTo>
                <a:cubicBezTo>
                  <a:pt x="2000" y="4237"/>
                  <a:pt x="1994" y="4279"/>
                  <a:pt x="1981" y="4320"/>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9" name="Freeform 7">
            <a:extLst>
              <a:ext uri="{FF2B5EF4-FFF2-40B4-BE49-F238E27FC236}">
                <a16:creationId xmlns:a16="http://schemas.microsoft.com/office/drawing/2014/main" id="{2DF3A65F-6B1E-4AD7-8398-064B4A78420E}"/>
              </a:ext>
            </a:extLst>
          </p:cNvPr>
          <p:cNvSpPr>
            <a:spLocks/>
          </p:cNvSpPr>
          <p:nvPr/>
        </p:nvSpPr>
        <p:spPr bwMode="auto">
          <a:xfrm>
            <a:off x="4763" y="3268663"/>
            <a:ext cx="844550" cy="3584575"/>
          </a:xfrm>
          <a:custGeom>
            <a:avLst/>
            <a:gdLst>
              <a:gd name="T0" fmla="*/ 200 w 532"/>
              <a:gd name="T1" fmla="*/ 1881 h 2261"/>
              <a:gd name="T2" fmla="*/ 103 w 532"/>
              <a:gd name="T3" fmla="*/ 2261 h 2261"/>
              <a:gd name="T4" fmla="*/ 0 w 532"/>
              <a:gd name="T5" fmla="*/ 2261 h 2261"/>
              <a:gd name="T6" fmla="*/ 0 w 532"/>
              <a:gd name="T7" fmla="*/ 0 h 2261"/>
              <a:gd name="T8" fmla="*/ 516 w 532"/>
              <a:gd name="T9" fmla="*/ 1017 h 2261"/>
              <a:gd name="T10" fmla="*/ 200 w 532"/>
              <a:gd name="T11" fmla="*/ 1881 h 2261"/>
            </a:gdLst>
            <a:ahLst/>
            <a:cxnLst>
              <a:cxn ang="0">
                <a:pos x="T0" y="T1"/>
              </a:cxn>
              <a:cxn ang="0">
                <a:pos x="T2" y="T3"/>
              </a:cxn>
              <a:cxn ang="0">
                <a:pos x="T4" y="T5"/>
              </a:cxn>
              <a:cxn ang="0">
                <a:pos x="T6" y="T7"/>
              </a:cxn>
              <a:cxn ang="0">
                <a:pos x="T8" y="T9"/>
              </a:cxn>
              <a:cxn ang="0">
                <a:pos x="T10" y="T11"/>
              </a:cxn>
            </a:cxnLst>
            <a:rect l="0" t="0" r="r" b="b"/>
            <a:pathLst>
              <a:path w="532" h="2261">
                <a:moveTo>
                  <a:pt x="200" y="1881"/>
                </a:moveTo>
                <a:cubicBezTo>
                  <a:pt x="172" y="1978"/>
                  <a:pt x="135" y="2128"/>
                  <a:pt x="103" y="2261"/>
                </a:cubicBezTo>
                <a:cubicBezTo>
                  <a:pt x="0" y="2261"/>
                  <a:pt x="0" y="2261"/>
                  <a:pt x="0" y="2261"/>
                </a:cubicBezTo>
                <a:cubicBezTo>
                  <a:pt x="0" y="0"/>
                  <a:pt x="0" y="0"/>
                  <a:pt x="0" y="0"/>
                </a:cubicBezTo>
                <a:cubicBezTo>
                  <a:pt x="303" y="333"/>
                  <a:pt x="502" y="589"/>
                  <a:pt x="516" y="1017"/>
                </a:cubicBezTo>
                <a:cubicBezTo>
                  <a:pt x="532" y="1497"/>
                  <a:pt x="260" y="1673"/>
                  <a:pt x="200" y="1881"/>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12" name="Freeform 11">
            <a:extLst>
              <a:ext uri="{FF2B5EF4-FFF2-40B4-BE49-F238E27FC236}">
                <a16:creationId xmlns:a16="http://schemas.microsoft.com/office/drawing/2014/main" id="{8CF2A708-71F5-48A5-9301-89F581DAA9B5}"/>
              </a:ext>
            </a:extLst>
          </p:cNvPr>
          <p:cNvSpPr>
            <a:spLocks/>
          </p:cNvSpPr>
          <p:nvPr/>
        </p:nvSpPr>
        <p:spPr bwMode="auto">
          <a:xfrm>
            <a:off x="849313" y="3551326"/>
            <a:ext cx="394858" cy="275117"/>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6">
            <a:extLst>
              <a:ext uri="{FF2B5EF4-FFF2-40B4-BE49-F238E27FC236}">
                <a16:creationId xmlns:a16="http://schemas.microsoft.com/office/drawing/2014/main" id="{240B9B1E-03DB-41DD-91AC-CBA62574AA5E}"/>
              </a:ext>
            </a:extLst>
          </p:cNvPr>
          <p:cNvSpPr>
            <a:spLocks/>
          </p:cNvSpPr>
          <p:nvPr/>
        </p:nvSpPr>
        <p:spPr bwMode="auto">
          <a:xfrm>
            <a:off x="950229" y="4186777"/>
            <a:ext cx="193025" cy="195647"/>
          </a:xfrm>
          <a:custGeom>
            <a:avLst/>
            <a:gdLst>
              <a:gd name="T0" fmla="*/ 9 w 113"/>
              <a:gd name="T1" fmla="*/ 26 h 120"/>
              <a:gd name="T2" fmla="*/ 41 w 113"/>
              <a:gd name="T3" fmla="*/ 118 h 120"/>
              <a:gd name="T4" fmla="*/ 95 w 113"/>
              <a:gd name="T5" fmla="*/ 26 h 120"/>
              <a:gd name="T6" fmla="*/ 9 w 113"/>
              <a:gd name="T7" fmla="*/ 26 h 120"/>
              <a:gd name="connsiteX0" fmla="*/ 250 w 8486"/>
              <a:gd name="connsiteY0" fmla="*/ 2064 h 9733"/>
              <a:gd name="connsiteX1" fmla="*/ 3082 w 8486"/>
              <a:gd name="connsiteY1" fmla="*/ 9730 h 9733"/>
              <a:gd name="connsiteX2" fmla="*/ 7861 w 8486"/>
              <a:gd name="connsiteY2" fmla="*/ 2064 h 9733"/>
              <a:gd name="connsiteX3" fmla="*/ 250 w 8486"/>
              <a:gd name="connsiteY3" fmla="*/ 2064 h 9733"/>
              <a:gd name="connsiteX0" fmla="*/ 131 w 12197"/>
              <a:gd name="connsiteY0" fmla="*/ 712 h 9618"/>
              <a:gd name="connsiteX1" fmla="*/ 6388 w 12197"/>
              <a:gd name="connsiteY1" fmla="*/ 9615 h 9618"/>
              <a:gd name="connsiteX2" fmla="*/ 12019 w 12197"/>
              <a:gd name="connsiteY2" fmla="*/ 1739 h 9618"/>
              <a:gd name="connsiteX3" fmla="*/ 131 w 12197"/>
              <a:gd name="connsiteY3" fmla="*/ 712 h 9618"/>
              <a:gd name="connsiteX0" fmla="*/ 108 w 10000"/>
              <a:gd name="connsiteY0" fmla="*/ 1213 h 10473"/>
              <a:gd name="connsiteX1" fmla="*/ 5238 w 10000"/>
              <a:gd name="connsiteY1" fmla="*/ 10470 h 10473"/>
              <a:gd name="connsiteX2" fmla="*/ 9855 w 10000"/>
              <a:gd name="connsiteY2" fmla="*/ 2281 h 10473"/>
              <a:gd name="connsiteX3" fmla="*/ 108 w 10000"/>
              <a:gd name="connsiteY3" fmla="*/ 1213 h 10473"/>
              <a:gd name="connsiteX0" fmla="*/ 353 w 10245"/>
              <a:gd name="connsiteY0" fmla="*/ 1213 h 10474"/>
              <a:gd name="connsiteX1" fmla="*/ 5483 w 10245"/>
              <a:gd name="connsiteY1" fmla="*/ 10470 h 10474"/>
              <a:gd name="connsiteX2" fmla="*/ 10100 w 10245"/>
              <a:gd name="connsiteY2" fmla="*/ 2281 h 10474"/>
              <a:gd name="connsiteX3" fmla="*/ 353 w 10245"/>
              <a:gd name="connsiteY3" fmla="*/ 1213 h 10474"/>
              <a:gd name="connsiteX0" fmla="*/ 353 w 10245"/>
              <a:gd name="connsiteY0" fmla="*/ 1530 h 10791"/>
              <a:gd name="connsiteX1" fmla="*/ 5483 w 10245"/>
              <a:gd name="connsiteY1" fmla="*/ 10787 h 10791"/>
              <a:gd name="connsiteX2" fmla="*/ 10100 w 10245"/>
              <a:gd name="connsiteY2" fmla="*/ 2598 h 10791"/>
              <a:gd name="connsiteX3" fmla="*/ 353 w 10245"/>
              <a:gd name="connsiteY3" fmla="*/ 1530 h 10791"/>
              <a:gd name="connsiteX0" fmla="*/ 334 w 10257"/>
              <a:gd name="connsiteY0" fmla="*/ 1536 h 10975"/>
              <a:gd name="connsiteX1" fmla="*/ 5806 w 10257"/>
              <a:gd name="connsiteY1" fmla="*/ 10971 h 10975"/>
              <a:gd name="connsiteX2" fmla="*/ 10081 w 10257"/>
              <a:gd name="connsiteY2" fmla="*/ 2604 h 10975"/>
              <a:gd name="connsiteX3" fmla="*/ 334 w 10257"/>
              <a:gd name="connsiteY3" fmla="*/ 1536 h 10975"/>
              <a:gd name="connsiteX0" fmla="*/ 334 w 10295"/>
              <a:gd name="connsiteY0" fmla="*/ 1536 h 10975"/>
              <a:gd name="connsiteX1" fmla="*/ 5806 w 10295"/>
              <a:gd name="connsiteY1" fmla="*/ 10971 h 10975"/>
              <a:gd name="connsiteX2" fmla="*/ 10081 w 10295"/>
              <a:gd name="connsiteY2" fmla="*/ 2604 h 10975"/>
              <a:gd name="connsiteX3" fmla="*/ 334 w 10295"/>
              <a:gd name="connsiteY3" fmla="*/ 1536 h 10975"/>
              <a:gd name="connsiteX0" fmla="*/ 435 w 10396"/>
              <a:gd name="connsiteY0" fmla="*/ 1536 h 10971"/>
              <a:gd name="connsiteX1" fmla="*/ 5907 w 10396"/>
              <a:gd name="connsiteY1" fmla="*/ 10971 h 10971"/>
              <a:gd name="connsiteX2" fmla="*/ 10182 w 10396"/>
              <a:gd name="connsiteY2" fmla="*/ 2604 h 10971"/>
              <a:gd name="connsiteX3" fmla="*/ 435 w 10396"/>
              <a:gd name="connsiteY3" fmla="*/ 1536 h 10971"/>
            </a:gdLst>
            <a:ahLst/>
            <a:cxnLst>
              <a:cxn ang="0">
                <a:pos x="connsiteX0" y="connsiteY0"/>
              </a:cxn>
              <a:cxn ang="0">
                <a:pos x="connsiteX1" y="connsiteY1"/>
              </a:cxn>
              <a:cxn ang="0">
                <a:pos x="connsiteX2" y="connsiteY2"/>
              </a:cxn>
              <a:cxn ang="0">
                <a:pos x="connsiteX3" y="connsiteY3"/>
              </a:cxn>
            </a:cxnLst>
            <a:rect l="l" t="t" r="r" b="b"/>
            <a:pathLst>
              <a:path w="10396" h="10971">
                <a:moveTo>
                  <a:pt x="435" y="1536"/>
                </a:moveTo>
                <a:cubicBezTo>
                  <a:pt x="-1189" y="6253"/>
                  <a:pt x="1974" y="10793"/>
                  <a:pt x="5907" y="10971"/>
                </a:cubicBezTo>
                <a:cubicBezTo>
                  <a:pt x="8985" y="10971"/>
                  <a:pt x="11094" y="4176"/>
                  <a:pt x="10182" y="2604"/>
                </a:cubicBezTo>
                <a:cubicBezTo>
                  <a:pt x="9270" y="1032"/>
                  <a:pt x="2060" y="-1758"/>
                  <a:pt x="435" y="15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11" name="Picture 10" descr="A close up of a logo&#10;&#10;Description automatically generated">
            <a:extLst>
              <a:ext uri="{FF2B5EF4-FFF2-40B4-BE49-F238E27FC236}">
                <a16:creationId xmlns:a16="http://schemas.microsoft.com/office/drawing/2014/main" id="{21CA17AC-1BA5-43B7-A5C3-5DB03AFAAE9F}"/>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273484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0-#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250" fill="hold"/>
                                        <p:tgtEl>
                                          <p:spTgt spid="8"/>
                                        </p:tgtEl>
                                        <p:attrNameLst>
                                          <p:attrName>ppt_x</p:attrName>
                                        </p:attrNameLst>
                                      </p:cBhvr>
                                      <p:tavLst>
                                        <p:tav tm="0">
                                          <p:val>
                                            <p:strVal val="0-#ppt_w/2"/>
                                          </p:val>
                                        </p:tav>
                                        <p:tav tm="100000">
                                          <p:val>
                                            <p:strVal val="#ppt_x"/>
                                          </p:val>
                                        </p:tav>
                                      </p:tavLst>
                                    </p:anim>
                                    <p:anim calcmode="lin" valueType="num">
                                      <p:cBhvr additive="base">
                                        <p:cTn id="12" dur="2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250" fill="hold"/>
                                        <p:tgtEl>
                                          <p:spTgt spid="9"/>
                                        </p:tgtEl>
                                        <p:attrNameLst>
                                          <p:attrName>ppt_x</p:attrName>
                                        </p:attrNameLst>
                                      </p:cBhvr>
                                      <p:tavLst>
                                        <p:tav tm="0">
                                          <p:val>
                                            <p:strVal val="0-#ppt_w/2"/>
                                          </p:val>
                                        </p:tav>
                                        <p:tav tm="100000">
                                          <p:val>
                                            <p:strVal val="#ppt_x"/>
                                          </p:val>
                                        </p:tav>
                                      </p:tavLst>
                                    </p:anim>
                                    <p:anim calcmode="lin" valueType="num">
                                      <p:cBhvr additive="base">
                                        <p:cTn id="16" dur="2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1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50" fill="hold"/>
                                        <p:tgtEl>
                                          <p:spTgt spid="13"/>
                                        </p:tgtEl>
                                        <p:attrNameLst>
                                          <p:attrName>ppt_x</p:attrName>
                                        </p:attrNameLst>
                                      </p:cBhvr>
                                      <p:tavLst>
                                        <p:tav tm="0">
                                          <p:val>
                                            <p:strVal val="0-#ppt_w/2"/>
                                          </p:val>
                                        </p:tav>
                                        <p:tav tm="100000">
                                          <p:val>
                                            <p:strVal val="#ppt_x"/>
                                          </p:val>
                                        </p:tav>
                                      </p:tavLst>
                                    </p:anim>
                                    <p:anim calcmode="lin" valueType="num">
                                      <p:cBhvr additive="base">
                                        <p:cTn id="20" dur="22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1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250" fill="hold"/>
                                        <p:tgtEl>
                                          <p:spTgt spid="12"/>
                                        </p:tgtEl>
                                        <p:attrNameLst>
                                          <p:attrName>ppt_x</p:attrName>
                                        </p:attrNameLst>
                                      </p:cBhvr>
                                      <p:tavLst>
                                        <p:tav tm="0">
                                          <p:val>
                                            <p:strVal val="0-#ppt_w/2"/>
                                          </p:val>
                                        </p:tav>
                                        <p:tav tm="100000">
                                          <p:val>
                                            <p:strVal val="#ppt_x"/>
                                          </p:val>
                                        </p:tav>
                                      </p:tavLst>
                                    </p:anim>
                                    <p:anim calcmode="lin" valueType="num">
                                      <p:cBhvr additive="base">
                                        <p:cTn id="24" dur="2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784905" y="1439868"/>
            <a:ext cx="5692434"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rPr>
              <a:t>Var</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Dùng để khai báo biến</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Có thể khai báo lại</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Có thể gán giá trị nhiều lần (re-assign)</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pic>
        <p:nvPicPr>
          <p:cNvPr id="2" name="Picture 1">
            <a:extLst>
              <a:ext uri="{FF2B5EF4-FFF2-40B4-BE49-F238E27FC236}">
                <a16:creationId xmlns:a16="http://schemas.microsoft.com/office/drawing/2014/main" id="{2923E812-7968-4E42-8D52-0F89BD44C50D}"/>
              </a:ext>
            </a:extLst>
          </p:cNvPr>
          <p:cNvPicPr>
            <a:picLocks noChangeAspect="1"/>
          </p:cNvPicPr>
          <p:nvPr/>
        </p:nvPicPr>
        <p:blipFill>
          <a:blip r:embed="rId4"/>
          <a:stretch>
            <a:fillRect/>
          </a:stretch>
        </p:blipFill>
        <p:spPr>
          <a:xfrm>
            <a:off x="1374006" y="4393704"/>
            <a:ext cx="5599966" cy="118856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C05AAD5C-B790-4B06-B28C-D52179543644}"/>
              </a:ext>
            </a:extLst>
          </p:cNvPr>
          <p:cNvPicPr>
            <a:picLocks noChangeAspect="1"/>
          </p:cNvPicPr>
          <p:nvPr/>
        </p:nvPicPr>
        <p:blipFill rotWithShape="1">
          <a:blip r:embed="rId5">
            <a:extLst>
              <a:ext uri="{28A0092B-C50C-407E-A947-70E740481C1C}">
                <a14:useLocalDpi xmlns:a14="http://schemas.microsoft.com/office/drawing/2010/main" val="0"/>
              </a:ext>
            </a:extLst>
          </a:blip>
          <a:srcRect l="16686" t="6455" r="15271" b="6755"/>
          <a:stretch/>
        </p:blipFill>
        <p:spPr>
          <a:xfrm>
            <a:off x="8073494" y="3837640"/>
            <a:ext cx="2707690" cy="2300691"/>
          </a:xfrm>
          <a:prstGeom prst="rect">
            <a:avLst/>
          </a:prstGeom>
        </p:spPr>
      </p:pic>
      <p:sp>
        <p:nvSpPr>
          <p:cNvPr id="16" name="Thought Bubble: Cloud 15">
            <a:extLst>
              <a:ext uri="{FF2B5EF4-FFF2-40B4-BE49-F238E27FC236}">
                <a16:creationId xmlns:a16="http://schemas.microsoft.com/office/drawing/2014/main" id="{49A0B9D1-ABE9-4059-A2BD-BFF2E8F04410}"/>
              </a:ext>
            </a:extLst>
          </p:cNvPr>
          <p:cNvSpPr/>
          <p:nvPr/>
        </p:nvSpPr>
        <p:spPr>
          <a:xfrm>
            <a:off x="9188388" y="2106551"/>
            <a:ext cx="2639133" cy="1180730"/>
          </a:xfrm>
          <a:prstGeom prst="cloudCallout">
            <a:avLst>
              <a:gd name="adj1" fmla="val -30448"/>
              <a:gd name="adj2" fmla="val 925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rPr>
              <a:t>var </a:t>
            </a:r>
            <a:r>
              <a:rPr lang="en-US" b="1" dirty="0" err="1">
                <a:solidFill>
                  <a:schemeClr val="bg1"/>
                </a:solidFill>
              </a:rPr>
              <a:t>thật</a:t>
            </a:r>
            <a:r>
              <a:rPr lang="en-US" b="1" dirty="0">
                <a:solidFill>
                  <a:schemeClr val="bg1"/>
                </a:solidFill>
              </a:rPr>
              <a:t> </a:t>
            </a:r>
            <a:r>
              <a:rPr lang="en-US" b="1" dirty="0" err="1">
                <a:solidFill>
                  <a:schemeClr val="bg1"/>
                </a:solidFill>
              </a:rPr>
              <a:t>dễ</a:t>
            </a:r>
            <a:r>
              <a:rPr lang="en-US" b="1" dirty="0">
                <a:solidFill>
                  <a:schemeClr val="bg1"/>
                </a:solidFill>
              </a:rPr>
              <a:t> </a:t>
            </a:r>
            <a:r>
              <a:rPr lang="en-US" b="1" dirty="0" err="1">
                <a:solidFill>
                  <a:schemeClr val="bg1"/>
                </a:solidFill>
              </a:rPr>
              <a:t>dãi</a:t>
            </a:r>
            <a:r>
              <a:rPr lang="en-US" b="1" dirty="0">
                <a:solidFill>
                  <a:schemeClr val="bg1"/>
                </a:solidFill>
              </a:rPr>
              <a:t> !</a:t>
            </a:r>
          </a:p>
        </p:txBody>
      </p:sp>
    </p:spTree>
    <p:extLst>
      <p:ext uri="{BB962C8B-B14F-4D97-AF65-F5344CB8AC3E}">
        <p14:creationId xmlns:p14="http://schemas.microsoft.com/office/powerpoint/2010/main" val="30600060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784905" y="1439868"/>
            <a:ext cx="5692434"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rPr>
              <a:t>Let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Dùng để khai báo biến giống var</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Có thể gán giá trị nhiều lần (re-assign)</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Let không được khai báo lại</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16" name="Thought Bubble: Cloud 15">
            <a:extLst>
              <a:ext uri="{FF2B5EF4-FFF2-40B4-BE49-F238E27FC236}">
                <a16:creationId xmlns:a16="http://schemas.microsoft.com/office/drawing/2014/main" id="{49A0B9D1-ABE9-4059-A2BD-BFF2E8F04410}"/>
              </a:ext>
            </a:extLst>
          </p:cNvPr>
          <p:cNvSpPr/>
          <p:nvPr/>
        </p:nvSpPr>
        <p:spPr>
          <a:xfrm>
            <a:off x="9371857" y="2225675"/>
            <a:ext cx="2586439" cy="1106277"/>
          </a:xfrm>
          <a:prstGeom prst="cloudCallout">
            <a:avLst>
              <a:gd name="adj1" fmla="val -30448"/>
              <a:gd name="adj2" fmla="val 92575"/>
            </a:avLst>
          </a:prstGeom>
          <a:solidFill>
            <a:srgbClr val="83CAA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solidFill>
                  <a:schemeClr val="bg1"/>
                </a:solidFill>
              </a:rPr>
              <a:t>Let </a:t>
            </a:r>
            <a:r>
              <a:rPr lang="en-US" sz="1600" b="1" dirty="0" err="1">
                <a:solidFill>
                  <a:schemeClr val="bg1"/>
                </a:solidFill>
              </a:rPr>
              <a:t>không</a:t>
            </a:r>
            <a:r>
              <a:rPr lang="en-US" sz="1600" b="1" dirty="0">
                <a:solidFill>
                  <a:schemeClr val="bg1"/>
                </a:solidFill>
              </a:rPr>
              <a:t> </a:t>
            </a:r>
            <a:r>
              <a:rPr lang="en-US" sz="1600" b="1" dirty="0" err="1">
                <a:solidFill>
                  <a:schemeClr val="bg1"/>
                </a:solidFill>
              </a:rPr>
              <a:t>dễ</a:t>
            </a:r>
            <a:r>
              <a:rPr lang="en-US" sz="1600" b="1" dirty="0">
                <a:solidFill>
                  <a:schemeClr val="bg1"/>
                </a:solidFill>
              </a:rPr>
              <a:t> </a:t>
            </a:r>
            <a:r>
              <a:rPr lang="en-US" sz="1600" b="1" dirty="0" err="1">
                <a:solidFill>
                  <a:schemeClr val="bg1"/>
                </a:solidFill>
              </a:rPr>
              <a:t>dụ</a:t>
            </a:r>
            <a:r>
              <a:rPr lang="en-US" sz="1600" b="1" dirty="0">
                <a:solidFill>
                  <a:schemeClr val="bg1"/>
                </a:solidFill>
              </a:rPr>
              <a:t> </a:t>
            </a:r>
            <a:r>
              <a:rPr lang="en-US" sz="1600" b="1" dirty="0" err="1">
                <a:solidFill>
                  <a:schemeClr val="bg1"/>
                </a:solidFill>
              </a:rPr>
              <a:t>nh</a:t>
            </a:r>
            <a:r>
              <a:rPr lang="vi-VN" sz="1600" b="1" dirty="0">
                <a:solidFill>
                  <a:schemeClr val="bg1"/>
                </a:solidFill>
              </a:rPr>
              <a:t>ư</a:t>
            </a:r>
            <a:r>
              <a:rPr lang="en-US" sz="1600" b="1" dirty="0">
                <a:solidFill>
                  <a:schemeClr val="bg1"/>
                </a:solidFill>
              </a:rPr>
              <a:t> var </a:t>
            </a:r>
            <a:r>
              <a:rPr lang="en-US" sz="1600" b="1" dirty="0" err="1">
                <a:solidFill>
                  <a:schemeClr val="bg1"/>
                </a:solidFill>
              </a:rPr>
              <a:t>đâu</a:t>
            </a:r>
            <a:r>
              <a:rPr lang="en-US" sz="1600" b="1" dirty="0">
                <a:solidFill>
                  <a:schemeClr val="bg1"/>
                </a:solidFill>
              </a:rPr>
              <a:t> </a:t>
            </a:r>
            <a:r>
              <a:rPr lang="en-US" sz="1600" b="1" dirty="0" err="1">
                <a:solidFill>
                  <a:schemeClr val="bg1"/>
                </a:solidFill>
              </a:rPr>
              <a:t>nha</a:t>
            </a:r>
            <a:r>
              <a:rPr lang="en-US" sz="1600" b="1" dirty="0">
                <a:solidFill>
                  <a:schemeClr val="bg1"/>
                </a:solidFill>
              </a:rPr>
              <a:t>!</a:t>
            </a:r>
          </a:p>
        </p:txBody>
      </p:sp>
      <p:pic>
        <p:nvPicPr>
          <p:cNvPr id="4" name="Picture 3">
            <a:extLst>
              <a:ext uri="{FF2B5EF4-FFF2-40B4-BE49-F238E27FC236}">
                <a16:creationId xmlns:a16="http://schemas.microsoft.com/office/drawing/2014/main" id="{8BB44C3D-0167-4ACD-8085-2991517B5FC0}"/>
              </a:ext>
            </a:extLst>
          </p:cNvPr>
          <p:cNvPicPr>
            <a:picLocks noChangeAspect="1"/>
          </p:cNvPicPr>
          <p:nvPr/>
        </p:nvPicPr>
        <p:blipFill>
          <a:blip r:embed="rId3"/>
          <a:stretch>
            <a:fillRect/>
          </a:stretch>
        </p:blipFill>
        <p:spPr>
          <a:xfrm>
            <a:off x="919701" y="4210064"/>
            <a:ext cx="6096000" cy="1343025"/>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81C133FF-1FA5-47D8-9392-E3D10DD63D4F}"/>
              </a:ext>
            </a:extLst>
          </p:cNvPr>
          <p:cNvPicPr>
            <a:picLocks noChangeAspect="1"/>
          </p:cNvPicPr>
          <p:nvPr/>
        </p:nvPicPr>
        <p:blipFill rotWithShape="1">
          <a:blip r:embed="rId4">
            <a:extLst>
              <a:ext uri="{28A0092B-C50C-407E-A947-70E740481C1C}">
                <a14:useLocalDpi xmlns:a14="http://schemas.microsoft.com/office/drawing/2010/main" val="0"/>
              </a:ext>
            </a:extLst>
          </a:blip>
          <a:srcRect t="2858" b="8914"/>
          <a:stretch/>
        </p:blipFill>
        <p:spPr>
          <a:xfrm>
            <a:off x="8121891" y="3893887"/>
            <a:ext cx="2586438" cy="2794248"/>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4012543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4369742" y="1330355"/>
            <a:ext cx="7154225" cy="28050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rPr>
              <a:t>Const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Dùng để khai báo 1 </a:t>
            </a:r>
            <a:r>
              <a:rPr lang="en-US" sz="2400" dirty="0" err="1">
                <a:solidFill>
                  <a:prstClr val="black">
                    <a:lumMod val="50000"/>
                    <a:lumOff val="50000"/>
                  </a:prstClr>
                </a:solidFill>
              </a:rPr>
              <a:t>giá</a:t>
            </a:r>
            <a:r>
              <a:rPr lang="en-US" sz="2400" dirty="0">
                <a:solidFill>
                  <a:prstClr val="black">
                    <a:lumMod val="50000"/>
                    <a:lumOff val="50000"/>
                  </a:prstClr>
                </a:solidFill>
              </a:rPr>
              <a:t> </a:t>
            </a:r>
            <a:r>
              <a:rPr lang="en-US" sz="2400" dirty="0" err="1">
                <a:solidFill>
                  <a:prstClr val="black">
                    <a:lumMod val="50000"/>
                    <a:lumOff val="50000"/>
                  </a:prstClr>
                </a:solidFill>
              </a:rPr>
              <a:t>trị</a:t>
            </a:r>
            <a:r>
              <a:rPr lang="en-US" sz="2400" dirty="0">
                <a:solidFill>
                  <a:prstClr val="black">
                    <a:lumMod val="50000"/>
                    <a:lumOff val="50000"/>
                  </a:prstClr>
                </a:solidFill>
              </a:rPr>
              <a:t> </a:t>
            </a:r>
            <a:r>
              <a:rPr lang="vi-VN" sz="2400" dirty="0">
                <a:solidFill>
                  <a:prstClr val="black">
                    <a:lumMod val="50000"/>
                    <a:lumOff val="50000"/>
                  </a:prstClr>
                </a:solidFill>
              </a:rPr>
              <a:t>hằng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Chỉ có thể gán giá trị 1 lần (non re-assign)</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Const không được khai báo lại</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rPr>
              <a:t>Khi khai báo const </a:t>
            </a:r>
            <a:r>
              <a:rPr lang="en-US" sz="2400" dirty="0" err="1">
                <a:solidFill>
                  <a:prstClr val="black">
                    <a:lumMod val="50000"/>
                    <a:lumOff val="50000"/>
                  </a:prstClr>
                </a:solidFill>
              </a:rPr>
              <a:t>mà</a:t>
            </a:r>
            <a:r>
              <a:rPr lang="en-US" sz="2400" dirty="0">
                <a:solidFill>
                  <a:prstClr val="black">
                    <a:lumMod val="50000"/>
                    <a:lumOff val="50000"/>
                  </a:prstClr>
                </a:solidFill>
              </a:rPr>
              <a:t> </a:t>
            </a:r>
            <a:r>
              <a:rPr lang="vi-VN" sz="2400" dirty="0">
                <a:solidFill>
                  <a:prstClr val="black">
                    <a:lumMod val="50000"/>
                    <a:lumOff val="50000"/>
                  </a:prstClr>
                </a:solidFill>
              </a:rPr>
              <a:t>không gán giá trị sẽ báo lỗi</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latin typeface="Montserrat Thin"/>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white"/>
              </a:solidFill>
              <a:effectLst/>
              <a:uLnTx/>
              <a:uFillTx/>
              <a:latin typeface="Montserrat Thin"/>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ontserrat Thin"/>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40" y="546466"/>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rPr>
              <a:t>Phân</a:t>
            </a:r>
            <a:r>
              <a:rPr lang="en-US" sz="3200" dirty="0">
                <a:solidFill>
                  <a:prstClr val="black">
                    <a:lumMod val="50000"/>
                    <a:lumOff val="50000"/>
                  </a:prstClr>
                </a:solidFill>
              </a:rPr>
              <a:t> </a:t>
            </a:r>
            <a:r>
              <a:rPr lang="en-US" sz="3200" dirty="0" err="1">
                <a:solidFill>
                  <a:prstClr val="black">
                    <a:lumMod val="50000"/>
                    <a:lumOff val="50000"/>
                  </a:prstClr>
                </a:solidFill>
              </a:rPr>
              <a:t>biệt</a:t>
            </a:r>
            <a:r>
              <a:rPr lang="en-US" sz="3200" dirty="0">
                <a:solidFill>
                  <a:prstClr val="black">
                    <a:lumMod val="50000"/>
                    <a:lumOff val="50000"/>
                  </a:prstClr>
                </a:solidFill>
              </a:rPr>
              <a:t> var, let </a:t>
            </a:r>
            <a:r>
              <a:rPr lang="en-US" sz="3200" dirty="0" err="1">
                <a:solidFill>
                  <a:prstClr val="black">
                    <a:lumMod val="50000"/>
                    <a:lumOff val="50000"/>
                  </a:prstClr>
                </a:solidFill>
              </a:rPr>
              <a:t>và</a:t>
            </a:r>
            <a:r>
              <a:rPr lang="en-US" sz="3200" dirty="0">
                <a:solidFill>
                  <a:prstClr val="black">
                    <a:lumMod val="50000"/>
                    <a:lumOff val="50000"/>
                  </a:prstClr>
                </a:solidFill>
              </a:rPr>
              <a:t> const</a:t>
            </a:r>
          </a:p>
        </p:txBody>
      </p:sp>
      <p:sp>
        <p:nvSpPr>
          <p:cNvPr id="16" name="Thought Bubble: Cloud 15">
            <a:extLst>
              <a:ext uri="{FF2B5EF4-FFF2-40B4-BE49-F238E27FC236}">
                <a16:creationId xmlns:a16="http://schemas.microsoft.com/office/drawing/2014/main" id="{49A0B9D1-ABE9-4059-A2BD-BFF2E8F04410}"/>
              </a:ext>
            </a:extLst>
          </p:cNvPr>
          <p:cNvSpPr/>
          <p:nvPr/>
        </p:nvSpPr>
        <p:spPr>
          <a:xfrm flipH="1">
            <a:off x="1144752" y="1971196"/>
            <a:ext cx="2468691" cy="1180730"/>
          </a:xfrm>
          <a:prstGeom prst="cloudCallout">
            <a:avLst>
              <a:gd name="adj1" fmla="val 28168"/>
              <a:gd name="adj2" fmla="val 93326"/>
            </a:avLst>
          </a:prstGeom>
          <a:solidFill>
            <a:srgbClr val="FEE6E6"/>
          </a:solidFill>
          <a:ln>
            <a:solidFill>
              <a:srgbClr val="ED9EA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2">
                    <a:lumMod val="75000"/>
                  </a:schemeClr>
                </a:solidFill>
              </a:rPr>
              <a:t>Const </a:t>
            </a:r>
            <a:r>
              <a:rPr lang="en-US" b="1" dirty="0" err="1">
                <a:solidFill>
                  <a:schemeClr val="tx2">
                    <a:lumMod val="75000"/>
                  </a:schemeClr>
                </a:solidFill>
              </a:rPr>
              <a:t>khó</a:t>
            </a:r>
            <a:r>
              <a:rPr lang="en-US" b="1" dirty="0">
                <a:solidFill>
                  <a:schemeClr val="tx2">
                    <a:lumMod val="75000"/>
                  </a:schemeClr>
                </a:solidFill>
              </a:rPr>
              <a:t> </a:t>
            </a:r>
            <a:r>
              <a:rPr lang="en-US" b="1" dirty="0" err="1">
                <a:solidFill>
                  <a:schemeClr val="tx2">
                    <a:lumMod val="75000"/>
                  </a:schemeClr>
                </a:solidFill>
              </a:rPr>
              <a:t>tính</a:t>
            </a:r>
            <a:r>
              <a:rPr lang="en-US" b="1" dirty="0">
                <a:solidFill>
                  <a:schemeClr val="tx2">
                    <a:lumMod val="75000"/>
                  </a:schemeClr>
                </a:solidFill>
              </a:rPr>
              <a:t> </a:t>
            </a:r>
            <a:r>
              <a:rPr lang="en-US" b="1" dirty="0" err="1">
                <a:solidFill>
                  <a:schemeClr val="tx2">
                    <a:lumMod val="75000"/>
                  </a:schemeClr>
                </a:solidFill>
              </a:rPr>
              <a:t>lắm</a:t>
            </a:r>
            <a:r>
              <a:rPr lang="en-US" sz="1800" b="1" dirty="0">
                <a:solidFill>
                  <a:schemeClr val="tx2">
                    <a:lumMod val="75000"/>
                  </a:schemeClr>
                </a:solidFill>
              </a:rPr>
              <a:t>!</a:t>
            </a:r>
          </a:p>
        </p:txBody>
      </p:sp>
      <p:pic>
        <p:nvPicPr>
          <p:cNvPr id="6" name="Picture 5" descr="A picture containing clock&#10;&#10;Description automatically generated">
            <a:extLst>
              <a:ext uri="{FF2B5EF4-FFF2-40B4-BE49-F238E27FC236}">
                <a16:creationId xmlns:a16="http://schemas.microsoft.com/office/drawing/2014/main" id="{71F0608D-E28B-4768-9553-F5E8F235422F}"/>
              </a:ext>
            </a:extLst>
          </p:cNvPr>
          <p:cNvPicPr>
            <a:picLocks noChangeAspect="1"/>
          </p:cNvPicPr>
          <p:nvPr/>
        </p:nvPicPr>
        <p:blipFill rotWithShape="1">
          <a:blip r:embed="rId3">
            <a:extLst>
              <a:ext uri="{28A0092B-C50C-407E-A947-70E740481C1C}">
                <a14:useLocalDpi xmlns:a14="http://schemas.microsoft.com/office/drawing/2010/main" val="0"/>
              </a:ext>
            </a:extLst>
          </a:blip>
          <a:srcRect l="9105" t="8573" r="7723" b="8944"/>
          <a:stretch/>
        </p:blipFill>
        <p:spPr>
          <a:xfrm>
            <a:off x="160164" y="3843198"/>
            <a:ext cx="2828450" cy="2805064"/>
          </a:xfrm>
          <a:prstGeom prst="rect">
            <a:avLst/>
          </a:prstGeom>
        </p:spPr>
      </p:pic>
      <p:pic>
        <p:nvPicPr>
          <p:cNvPr id="7" name="Picture 6">
            <a:extLst>
              <a:ext uri="{FF2B5EF4-FFF2-40B4-BE49-F238E27FC236}">
                <a16:creationId xmlns:a16="http://schemas.microsoft.com/office/drawing/2014/main" id="{8A2ED685-7A7C-49DC-8D6B-F6B74287B7CF}"/>
              </a:ext>
            </a:extLst>
          </p:cNvPr>
          <p:cNvPicPr>
            <a:picLocks noChangeAspect="1"/>
          </p:cNvPicPr>
          <p:nvPr/>
        </p:nvPicPr>
        <p:blipFill>
          <a:blip r:embed="rId4"/>
          <a:stretch>
            <a:fillRect/>
          </a:stretch>
        </p:blipFill>
        <p:spPr>
          <a:xfrm>
            <a:off x="3465817" y="4440884"/>
            <a:ext cx="8058150" cy="128587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40477826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36615</TotalTime>
  <Words>3373</Words>
  <Application>Microsoft Office PowerPoint</Application>
  <PresentationFormat>Màn hình rộng</PresentationFormat>
  <Paragraphs>470</Paragraphs>
  <Slides>66</Slides>
  <Notes>48</Notes>
  <HiddenSlides>0</HiddenSlides>
  <MMClips>0</MMClips>
  <ScaleCrop>false</ScaleCrop>
  <HeadingPairs>
    <vt:vector size="6" baseType="variant">
      <vt:variant>
        <vt:lpstr>Phông được Dùng</vt:lpstr>
      </vt:variant>
      <vt:variant>
        <vt:i4>10</vt:i4>
      </vt:variant>
      <vt:variant>
        <vt:lpstr>Chủ đề</vt:lpstr>
      </vt:variant>
      <vt:variant>
        <vt:i4>4</vt:i4>
      </vt:variant>
      <vt:variant>
        <vt:lpstr>Tiêu đề Bản chiếu</vt:lpstr>
      </vt:variant>
      <vt:variant>
        <vt:i4>66</vt:i4>
      </vt:variant>
    </vt:vector>
  </HeadingPairs>
  <TitlesOfParts>
    <vt:vector size="80" baseType="lpstr">
      <vt:lpstr>Arial</vt:lpstr>
      <vt:lpstr>Calibri</vt:lpstr>
      <vt:lpstr>charter</vt:lpstr>
      <vt:lpstr>Montserrat Black</vt:lpstr>
      <vt:lpstr>Montserrat Semibold</vt:lpstr>
      <vt:lpstr>Montserrat Thin</vt:lpstr>
      <vt:lpstr>Open Sans</vt:lpstr>
      <vt:lpstr>SFMono-Regular</vt:lpstr>
      <vt:lpstr>Verdana</vt:lpstr>
      <vt:lpstr>Wingdings</vt:lpstr>
      <vt:lpstr>1_Custom Design</vt:lpstr>
      <vt:lpstr>2_Custom Design</vt:lpstr>
      <vt:lpstr>3_Custom Design</vt:lpstr>
      <vt:lpstr>4_Custom Design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Tran</dc:creator>
  <cp:lastModifiedBy>Nguyễn Huỳnh Minh Thuận</cp:lastModifiedBy>
  <cp:revision>2163</cp:revision>
  <dcterms:created xsi:type="dcterms:W3CDTF">2020-04-01T16:23:38Z</dcterms:created>
  <dcterms:modified xsi:type="dcterms:W3CDTF">2021-02-15T08:34:18Z</dcterms:modified>
</cp:coreProperties>
</file>